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5143500" cx="9144000"/>
  <p:notesSz cx="6858000" cy="9144000"/>
  <p:embeddedFontLst>
    <p:embeddedFont>
      <p:font typeface="Nixie One"/>
      <p:regular r:id="rId30"/>
    </p:embeddedFont>
    <p:embeddedFont>
      <p:font typeface="Helvetica Neue"/>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HelveticaNeue-regular.fntdata"/><Relationship Id="rId30" Type="http://schemas.openxmlformats.org/officeDocument/2006/relationships/font" Target="fonts/NixieOne-regular.fntdata"/><Relationship Id="rId11" Type="http://schemas.openxmlformats.org/officeDocument/2006/relationships/slide" Target="slides/slide7.xml"/><Relationship Id="rId33" Type="http://schemas.openxmlformats.org/officeDocument/2006/relationships/font" Target="fonts/HelveticaNeue-italic.fntdata"/><Relationship Id="rId10" Type="http://schemas.openxmlformats.org/officeDocument/2006/relationships/slide" Target="slides/slide6.xml"/><Relationship Id="rId32" Type="http://schemas.openxmlformats.org/officeDocument/2006/relationships/font" Target="fonts/HelveticaNeue-bold.fntdata"/><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font" Target="fonts/HelveticaNeue-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35f391192_0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35f391192_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35f391192_04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35f391192_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35f391192_05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35f391192_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35f391192_07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35f391192_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9e05b8f1cc_0_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9e05b8f1cc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9e05b8f1cc_0_5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9e05b8f1c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35f391192_08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35f391192_0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35ed75ccf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35ed75ccf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35ed75ccf_02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35ed75ccf_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35ed75ccf_03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35ed75ccf_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35ed75ccf_0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35ed75ccf_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d206f4fe3_273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d206f4fe3_27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9e05b8f1cc_0_7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9e05b8f1cc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35ed75ccf_05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35ed75ccf_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35ed75ccf_07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35ed75ccf_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35f391192_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9e05b8f1cc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9e05b8f1c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9e05b8f1cc_0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9e05b8f1c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35ed75ccf_0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9e05b8f1cc_0_2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9e05b8f1c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flipH="1" rot="10800000">
            <a:off x="3919993" y="3977033"/>
            <a:ext cx="1303500" cy="11283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1" name="Google Shape;11;p2"/>
          <p:cNvSpPr/>
          <p:nvPr/>
        </p:nvSpPr>
        <p:spPr>
          <a:xfrm rot="5400000">
            <a:off x="3809057" y="-81000"/>
            <a:ext cx="1525500" cy="17616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2" name="Google Shape;12;p2"/>
          <p:cNvSpPr txBox="1"/>
          <p:nvPr>
            <p:ph type="ctrTitle"/>
          </p:nvPr>
        </p:nvSpPr>
        <p:spPr>
          <a:xfrm>
            <a:off x="1400175" y="1991825"/>
            <a:ext cx="6343500" cy="1159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3" name="Google Shape;13;p2"/>
          <p:cNvSpPr/>
          <p:nvPr/>
        </p:nvSpPr>
        <p:spPr>
          <a:xfrm flipH="1" rot="10800000">
            <a:off x="2809875" y="-172875"/>
            <a:ext cx="1111500" cy="962400"/>
          </a:xfrm>
          <a:prstGeom prst="hexagon">
            <a:avLst>
              <a:gd fmla="val 28678" name="adj"/>
              <a:gd fmla="val 115470" name="vf"/>
            </a:avLst>
          </a:prstGeom>
          <a:no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flipH="1" rot="10800000">
            <a:off x="3602723" y="1360109"/>
            <a:ext cx="493800" cy="4275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rot="10800000">
            <a:off x="5278915" y="855279"/>
            <a:ext cx="944700" cy="818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rot="10800000">
            <a:off x="5365799" y="352324"/>
            <a:ext cx="493800" cy="4272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5549153" y="1029780"/>
            <a:ext cx="404640" cy="374059"/>
            <a:chOff x="5975075" y="2327500"/>
            <a:chExt cx="420100" cy="388350"/>
          </a:xfrm>
        </p:grpSpPr>
        <p:sp>
          <p:nvSpPr>
            <p:cNvPr id="18" name="Google Shape;18;p2"/>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 name="Google Shape;20;p2"/>
          <p:cNvSpPr/>
          <p:nvPr/>
        </p:nvSpPr>
        <p:spPr>
          <a:xfrm>
            <a:off x="3253021" y="113273"/>
            <a:ext cx="225085" cy="38996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2"/>
          <p:cNvGrpSpPr/>
          <p:nvPr/>
        </p:nvGrpSpPr>
        <p:grpSpPr>
          <a:xfrm>
            <a:off x="4380526" y="515192"/>
            <a:ext cx="382958" cy="607111"/>
            <a:chOff x="6718575" y="2318625"/>
            <a:chExt cx="256950" cy="407375"/>
          </a:xfrm>
        </p:grpSpPr>
        <p:sp>
          <p:nvSpPr>
            <p:cNvPr id="22" name="Google Shape;22;p2"/>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3199464" y="902959"/>
            <a:ext cx="395018" cy="403297"/>
            <a:chOff x="3951850" y="2985350"/>
            <a:chExt cx="407950" cy="416500"/>
          </a:xfrm>
        </p:grpSpPr>
        <p:sp>
          <p:nvSpPr>
            <p:cNvPr id="31" name="Google Shape;31;p2"/>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2"/>
          <p:cNvSpPr/>
          <p:nvPr/>
        </p:nvSpPr>
        <p:spPr>
          <a:xfrm flipH="1" rot="10800000">
            <a:off x="5010533" y="4576648"/>
            <a:ext cx="1032900" cy="894600"/>
          </a:xfrm>
          <a:prstGeom prst="hexagon">
            <a:avLst>
              <a:gd fmla="val 28678" name="adj"/>
              <a:gd fmla="val 115470" name="vf"/>
            </a:avLst>
          </a:prstGeom>
          <a:noFill/>
          <a:ln cap="flat"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flipH="1" rot="10800000">
            <a:off x="5133679" y="4056450"/>
            <a:ext cx="540000" cy="4674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flipH="1" rot="10800000">
            <a:off x="3101709" y="3629719"/>
            <a:ext cx="1032900" cy="8940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flipH="1" rot="10800000">
            <a:off x="3530384" y="4576662"/>
            <a:ext cx="452100" cy="3912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370705" y="4867761"/>
            <a:ext cx="312503" cy="312484"/>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2"/>
          <p:cNvGrpSpPr/>
          <p:nvPr/>
        </p:nvGrpSpPr>
        <p:grpSpPr>
          <a:xfrm>
            <a:off x="5772009" y="4056440"/>
            <a:ext cx="573943" cy="550550"/>
            <a:chOff x="5241175" y="4959100"/>
            <a:chExt cx="539775" cy="517775"/>
          </a:xfrm>
        </p:grpSpPr>
        <p:sp>
          <p:nvSpPr>
            <p:cNvPr id="41" name="Google Shape;41;p2"/>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2"/>
          <p:cNvSpPr/>
          <p:nvPr/>
        </p:nvSpPr>
        <p:spPr>
          <a:xfrm>
            <a:off x="3429208" y="3904791"/>
            <a:ext cx="377839" cy="343685"/>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48" name="Shape 48"/>
        <p:cNvGrpSpPr/>
        <p:nvPr/>
      </p:nvGrpSpPr>
      <p:grpSpPr>
        <a:xfrm>
          <a:off x="0" y="0"/>
          <a:ext cx="0" cy="0"/>
          <a:chOff x="0" y="0"/>
          <a:chExt cx="0" cy="0"/>
        </a:xfrm>
      </p:grpSpPr>
      <p:sp>
        <p:nvSpPr>
          <p:cNvPr id="49" name="Google Shape;49;p3"/>
          <p:cNvSpPr/>
          <p:nvPr/>
        </p:nvSpPr>
        <p:spPr>
          <a:xfrm flipH="1" rot="10800000">
            <a:off x="-94969" y="303826"/>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0" name="Google Shape;50;p3"/>
          <p:cNvSpPr/>
          <p:nvPr/>
        </p:nvSpPr>
        <p:spPr>
          <a:xfrm rot="5400000">
            <a:off x="559400" y="1538825"/>
            <a:ext cx="1788000" cy="20646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1" name="Google Shape;51;p3"/>
          <p:cNvSpPr txBox="1"/>
          <p:nvPr>
            <p:ph type="ctrTitle"/>
          </p:nvPr>
        </p:nvSpPr>
        <p:spPr>
          <a:xfrm>
            <a:off x="2743200" y="1735750"/>
            <a:ext cx="56388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2" name="Google Shape;52;p3"/>
          <p:cNvSpPr txBox="1"/>
          <p:nvPr>
            <p:ph idx="1" type="subTitle"/>
          </p:nvPr>
        </p:nvSpPr>
        <p:spPr>
          <a:xfrm>
            <a:off x="2743200" y="2821004"/>
            <a:ext cx="5696100" cy="784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3" name="Google Shape;53;p3"/>
          <p:cNvSpPr/>
          <p:nvPr/>
        </p:nvSpPr>
        <p:spPr>
          <a:xfrm flipH="1" rot="10800000">
            <a:off x="66674" y="313542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flipH="1" rot="10800000">
            <a:off x="828675" y="351655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flipH="1" rot="10800000">
            <a:off x="761999" y="8779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flipH="1" rot="10800000">
            <a:off x="793851" y="4692801"/>
            <a:ext cx="517500" cy="4479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3"/>
          <p:cNvGrpSpPr/>
          <p:nvPr/>
        </p:nvGrpSpPr>
        <p:grpSpPr>
          <a:xfrm>
            <a:off x="996359" y="1070668"/>
            <a:ext cx="351204" cy="324661"/>
            <a:chOff x="5975075" y="2327500"/>
            <a:chExt cx="420100" cy="388350"/>
          </a:xfrm>
        </p:grpSpPr>
        <p:sp>
          <p:nvSpPr>
            <p:cNvPr id="58" name="Google Shape;58;p3"/>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p:nvPr/>
        </p:nvSpPr>
        <p:spPr>
          <a:xfrm>
            <a:off x="393600" y="334662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3"/>
          <p:cNvGrpSpPr/>
          <p:nvPr/>
        </p:nvGrpSpPr>
        <p:grpSpPr>
          <a:xfrm>
            <a:off x="305253" y="553856"/>
            <a:ext cx="247469" cy="392302"/>
            <a:chOff x="6718575" y="2318625"/>
            <a:chExt cx="256950" cy="407375"/>
          </a:xfrm>
        </p:grpSpPr>
        <p:sp>
          <p:nvSpPr>
            <p:cNvPr id="62" name="Google Shape;62;p3"/>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3"/>
          <p:cNvGrpSpPr/>
          <p:nvPr/>
        </p:nvGrpSpPr>
        <p:grpSpPr>
          <a:xfrm>
            <a:off x="1419984" y="3634331"/>
            <a:ext cx="342882" cy="350068"/>
            <a:chOff x="3951850" y="2985350"/>
            <a:chExt cx="407950" cy="416500"/>
          </a:xfrm>
        </p:grpSpPr>
        <p:sp>
          <p:nvSpPr>
            <p:cNvPr id="71" name="Google Shape;71;p3"/>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3"/>
          <p:cNvSpPr/>
          <p:nvPr/>
        </p:nvSpPr>
        <p:spPr>
          <a:xfrm flipH="1" rot="10800000">
            <a:off x="733424" y="393602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flipH="1" rot="10800000">
            <a:off x="738525" y="10085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flipH="1" rot="10800000">
            <a:off x="-291325" y="4148475"/>
            <a:ext cx="1182300" cy="10236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flipH="1" rot="10800000">
            <a:off x="420725" y="-6522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1019338" y="416705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3"/>
          <p:cNvGrpSpPr/>
          <p:nvPr/>
        </p:nvGrpSpPr>
        <p:grpSpPr>
          <a:xfrm>
            <a:off x="-50285" y="1452794"/>
            <a:ext cx="624844" cy="599376"/>
            <a:chOff x="5241175" y="4959100"/>
            <a:chExt cx="539775" cy="517775"/>
          </a:xfrm>
        </p:grpSpPr>
        <p:sp>
          <p:nvSpPr>
            <p:cNvPr id="81" name="Google Shape;81;p3"/>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3"/>
          <p:cNvSpPr/>
          <p:nvPr/>
        </p:nvSpPr>
        <p:spPr>
          <a:xfrm>
            <a:off x="47199" y="4430470"/>
            <a:ext cx="505231" cy="459562"/>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88" name="Shape 88"/>
        <p:cNvGrpSpPr/>
        <p:nvPr/>
      </p:nvGrpSpPr>
      <p:grpSpPr>
        <a:xfrm>
          <a:off x="0" y="0"/>
          <a:ext cx="0" cy="0"/>
          <a:chOff x="0" y="0"/>
          <a:chExt cx="0" cy="0"/>
        </a:xfrm>
      </p:grpSpPr>
      <p:sp>
        <p:nvSpPr>
          <p:cNvPr id="89" name="Google Shape;89;p4"/>
          <p:cNvSpPr/>
          <p:nvPr/>
        </p:nvSpPr>
        <p:spPr>
          <a:xfrm flipH="1" rot="10800000">
            <a:off x="-94969" y="619169"/>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0" name="Google Shape;90;p4"/>
          <p:cNvSpPr/>
          <p:nvPr/>
        </p:nvSpPr>
        <p:spPr>
          <a:xfrm rot="5400000">
            <a:off x="499599" y="1905237"/>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1" name="Google Shape;91;p4"/>
          <p:cNvSpPr txBox="1"/>
          <p:nvPr>
            <p:ph idx="1" type="body"/>
          </p:nvPr>
        </p:nvSpPr>
        <p:spPr>
          <a:xfrm>
            <a:off x="2051200" y="2085600"/>
            <a:ext cx="6282300" cy="819900"/>
          </a:xfrm>
          <a:prstGeom prst="rect">
            <a:avLst/>
          </a:prstGeom>
        </p:spPr>
        <p:txBody>
          <a:bodyPr anchorCtr="0" anchor="ctr" bIns="91425" lIns="91425" spcFirstLastPara="1" rIns="91425" wrap="square" tIns="91425">
            <a:noAutofit/>
          </a:bodyPr>
          <a:lstStyle>
            <a:lvl1pPr indent="-381000" lvl="0" marL="457200" rtl="0">
              <a:spcBef>
                <a:spcPts val="600"/>
              </a:spcBef>
              <a:spcAft>
                <a:spcPts val="0"/>
              </a:spcAft>
              <a:buSzPts val="2400"/>
              <a:buFont typeface="Nixie One"/>
              <a:buChar char="◇"/>
              <a:defRPr sz="2400">
                <a:latin typeface="Nixie One"/>
                <a:ea typeface="Nixie One"/>
                <a:cs typeface="Nixie One"/>
                <a:sym typeface="Nixie One"/>
              </a:defRPr>
            </a:lvl1pPr>
            <a:lvl2pPr indent="-381000" lvl="1" marL="914400" rtl="0">
              <a:spcBef>
                <a:spcPts val="0"/>
              </a:spcBef>
              <a:spcAft>
                <a:spcPts val="0"/>
              </a:spcAft>
              <a:buSzPts val="2400"/>
              <a:buFont typeface="Nixie One"/>
              <a:buChar char="￭"/>
              <a:defRPr sz="2400">
                <a:latin typeface="Nixie One"/>
                <a:ea typeface="Nixie One"/>
                <a:cs typeface="Nixie One"/>
                <a:sym typeface="Nixie One"/>
              </a:defRPr>
            </a:lvl2pPr>
            <a:lvl3pPr indent="-381000" lvl="2" marL="1371600" rtl="0">
              <a:spcBef>
                <a:spcPts val="0"/>
              </a:spcBef>
              <a:spcAft>
                <a:spcPts val="0"/>
              </a:spcAft>
              <a:buSzPts val="2400"/>
              <a:buFont typeface="Nixie One"/>
              <a:buChar char="￮"/>
              <a:defRPr sz="2400">
                <a:latin typeface="Nixie One"/>
                <a:ea typeface="Nixie One"/>
                <a:cs typeface="Nixie One"/>
                <a:sym typeface="Nixie One"/>
              </a:defRPr>
            </a:lvl3pPr>
            <a:lvl4pPr indent="-381000" lvl="3" marL="1828800" rtl="0">
              <a:spcBef>
                <a:spcPts val="0"/>
              </a:spcBef>
              <a:spcAft>
                <a:spcPts val="0"/>
              </a:spcAft>
              <a:buSzPts val="2400"/>
              <a:buFont typeface="Nixie One"/>
              <a:buChar char="●"/>
              <a:defRPr sz="2400">
                <a:latin typeface="Nixie One"/>
                <a:ea typeface="Nixie One"/>
                <a:cs typeface="Nixie One"/>
                <a:sym typeface="Nixie One"/>
              </a:defRPr>
            </a:lvl4pPr>
            <a:lvl5pPr indent="-381000" lvl="4" marL="2286000" rtl="0">
              <a:spcBef>
                <a:spcPts val="0"/>
              </a:spcBef>
              <a:spcAft>
                <a:spcPts val="0"/>
              </a:spcAft>
              <a:buSzPts val="2400"/>
              <a:buFont typeface="Nixie One"/>
              <a:buChar char="○"/>
              <a:defRPr sz="2400">
                <a:latin typeface="Nixie One"/>
                <a:ea typeface="Nixie One"/>
                <a:cs typeface="Nixie One"/>
                <a:sym typeface="Nixie One"/>
              </a:defRPr>
            </a:lvl5pPr>
            <a:lvl6pPr indent="-381000" lvl="5" marL="2743200" rtl="0">
              <a:spcBef>
                <a:spcPts val="0"/>
              </a:spcBef>
              <a:spcAft>
                <a:spcPts val="0"/>
              </a:spcAft>
              <a:buSzPts val="2400"/>
              <a:buFont typeface="Nixie One"/>
              <a:buChar char="■"/>
              <a:defRPr sz="2400">
                <a:latin typeface="Nixie One"/>
                <a:ea typeface="Nixie One"/>
                <a:cs typeface="Nixie One"/>
                <a:sym typeface="Nixie One"/>
              </a:defRPr>
            </a:lvl6pPr>
            <a:lvl7pPr indent="-381000" lvl="6" marL="3200400" rtl="0">
              <a:spcBef>
                <a:spcPts val="0"/>
              </a:spcBef>
              <a:spcAft>
                <a:spcPts val="0"/>
              </a:spcAft>
              <a:buSzPts val="2400"/>
              <a:buFont typeface="Nixie One"/>
              <a:buChar char="●"/>
              <a:defRPr sz="2400">
                <a:latin typeface="Nixie One"/>
                <a:ea typeface="Nixie One"/>
                <a:cs typeface="Nixie One"/>
                <a:sym typeface="Nixie One"/>
              </a:defRPr>
            </a:lvl7pPr>
            <a:lvl8pPr indent="-381000" lvl="7" marL="3657600" rtl="0">
              <a:spcBef>
                <a:spcPts val="0"/>
              </a:spcBef>
              <a:spcAft>
                <a:spcPts val="0"/>
              </a:spcAft>
              <a:buSzPts val="2400"/>
              <a:buFont typeface="Nixie One"/>
              <a:buChar char="○"/>
              <a:defRPr sz="2400">
                <a:latin typeface="Nixie One"/>
                <a:ea typeface="Nixie One"/>
                <a:cs typeface="Nixie One"/>
                <a:sym typeface="Nixie One"/>
              </a:defRPr>
            </a:lvl8pPr>
            <a:lvl9pPr indent="-381000" lvl="8" marL="4114800">
              <a:spcBef>
                <a:spcPts val="0"/>
              </a:spcBef>
              <a:spcAft>
                <a:spcPts val="0"/>
              </a:spcAft>
              <a:buSzPts val="2400"/>
              <a:buFont typeface="Nixie One"/>
              <a:buChar char="■"/>
              <a:defRPr sz="2400">
                <a:latin typeface="Nixie One"/>
                <a:ea typeface="Nixie One"/>
                <a:cs typeface="Nixie One"/>
                <a:sym typeface="Nixie One"/>
              </a:defRPr>
            </a:lvl9pPr>
          </a:lstStyle>
          <a:p/>
        </p:txBody>
      </p:sp>
      <p:sp>
        <p:nvSpPr>
          <p:cNvPr id="92" name="Google Shape;92;p4"/>
          <p:cNvSpPr/>
          <p:nvPr/>
        </p:nvSpPr>
        <p:spPr>
          <a:xfrm flipH="1" rot="10800000">
            <a:off x="-123826" y="28115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flipH="1" rot="10800000">
            <a:off x="638175" y="31927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flipH="1" rot="10800000">
            <a:off x="752474" y="120180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flipH="1" rot="10800000">
            <a:off x="657225" y="438017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4"/>
          <p:cNvGrpSpPr/>
          <p:nvPr/>
        </p:nvGrpSpPr>
        <p:grpSpPr>
          <a:xfrm>
            <a:off x="986834" y="1394518"/>
            <a:ext cx="351204" cy="324661"/>
            <a:chOff x="5975075" y="2327500"/>
            <a:chExt cx="420100" cy="388350"/>
          </a:xfrm>
        </p:grpSpPr>
        <p:sp>
          <p:nvSpPr>
            <p:cNvPr id="97" name="Google Shape;97;p4"/>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4"/>
          <p:cNvSpPr/>
          <p:nvPr/>
        </p:nvSpPr>
        <p:spPr>
          <a:xfrm>
            <a:off x="203100" y="30227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 name="Google Shape;100;p4"/>
          <p:cNvGrpSpPr/>
          <p:nvPr/>
        </p:nvGrpSpPr>
        <p:grpSpPr>
          <a:xfrm>
            <a:off x="295728" y="877706"/>
            <a:ext cx="247469" cy="392302"/>
            <a:chOff x="6718575" y="2318625"/>
            <a:chExt cx="256950" cy="407375"/>
          </a:xfrm>
        </p:grpSpPr>
        <p:sp>
          <p:nvSpPr>
            <p:cNvPr id="101" name="Google Shape;101;p4"/>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 name="Google Shape;109;p4"/>
          <p:cNvGrpSpPr/>
          <p:nvPr/>
        </p:nvGrpSpPr>
        <p:grpSpPr>
          <a:xfrm>
            <a:off x="1229484" y="3310481"/>
            <a:ext cx="342882" cy="350068"/>
            <a:chOff x="3951850" y="2985350"/>
            <a:chExt cx="407950" cy="416500"/>
          </a:xfrm>
        </p:grpSpPr>
        <p:sp>
          <p:nvSpPr>
            <p:cNvPr id="110" name="Google Shape;110;p4"/>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 name="Google Shape;114;p4"/>
          <p:cNvSpPr/>
          <p:nvPr/>
        </p:nvSpPr>
        <p:spPr>
          <a:xfrm flipH="1" rot="10800000">
            <a:off x="542924" y="36121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flipH="1" rot="10800000">
            <a:off x="729000" y="424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flipH="1" rot="10800000">
            <a:off x="-115052" y="3996025"/>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flipH="1" rot="10800000">
            <a:off x="411200" y="25862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828838" y="38432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4"/>
          <p:cNvGrpSpPr/>
          <p:nvPr/>
        </p:nvGrpSpPr>
        <p:grpSpPr>
          <a:xfrm>
            <a:off x="67092" y="1681690"/>
            <a:ext cx="455624" cy="437054"/>
            <a:chOff x="5241175" y="4959100"/>
            <a:chExt cx="539775" cy="517775"/>
          </a:xfrm>
        </p:grpSpPr>
        <p:sp>
          <p:nvSpPr>
            <p:cNvPr id="120" name="Google Shape;120;p4"/>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4"/>
          <p:cNvSpPr/>
          <p:nvPr/>
        </p:nvSpPr>
        <p:spPr>
          <a:xfrm>
            <a:off x="144926" y="4214500"/>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txBox="1"/>
          <p:nvPr/>
        </p:nvSpPr>
        <p:spPr>
          <a:xfrm>
            <a:off x="94000" y="1929581"/>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0">
                <a:solidFill>
                  <a:srgbClr val="FFFFFF"/>
                </a:solidFill>
                <a:latin typeface="Nixie One"/>
                <a:ea typeface="Nixie One"/>
                <a:cs typeface="Nixie One"/>
                <a:sym typeface="Nixie One"/>
              </a:rPr>
              <a:t>“</a:t>
            </a:r>
            <a:endParaRPr sz="12000">
              <a:solidFill>
                <a:srgbClr val="FFFFFF"/>
              </a:solidFill>
              <a:latin typeface="Nixie One"/>
              <a:ea typeface="Nixie One"/>
              <a:cs typeface="Nixie One"/>
              <a:sym typeface="Nixie One"/>
            </a:endParaRPr>
          </a:p>
        </p:txBody>
      </p:sp>
      <p:sp>
        <p:nvSpPr>
          <p:cNvPr id="128" name="Google Shape;128;p4"/>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atin typeface="Nixie One"/>
                <a:ea typeface="Nixie One"/>
                <a:cs typeface="Nixie One"/>
                <a:sym typeface="Nixie One"/>
              </a:defRPr>
            </a:lvl1pPr>
            <a:lvl2pPr lvl="1">
              <a:buNone/>
              <a:defRPr>
                <a:latin typeface="Nixie One"/>
                <a:ea typeface="Nixie One"/>
                <a:cs typeface="Nixie One"/>
                <a:sym typeface="Nixie One"/>
              </a:defRPr>
            </a:lvl2pPr>
            <a:lvl3pPr lvl="2">
              <a:buNone/>
              <a:defRPr>
                <a:latin typeface="Nixie One"/>
                <a:ea typeface="Nixie One"/>
                <a:cs typeface="Nixie One"/>
                <a:sym typeface="Nixie One"/>
              </a:defRPr>
            </a:lvl3pPr>
            <a:lvl4pPr lvl="3">
              <a:buNone/>
              <a:defRPr>
                <a:latin typeface="Nixie One"/>
                <a:ea typeface="Nixie One"/>
                <a:cs typeface="Nixie One"/>
                <a:sym typeface="Nixie One"/>
              </a:defRPr>
            </a:lvl4pPr>
            <a:lvl5pPr lvl="4">
              <a:buNone/>
              <a:defRPr>
                <a:latin typeface="Nixie One"/>
                <a:ea typeface="Nixie One"/>
                <a:cs typeface="Nixie One"/>
                <a:sym typeface="Nixie One"/>
              </a:defRPr>
            </a:lvl5pPr>
            <a:lvl6pPr lvl="5">
              <a:buNone/>
              <a:defRPr>
                <a:latin typeface="Nixie One"/>
                <a:ea typeface="Nixie One"/>
                <a:cs typeface="Nixie One"/>
                <a:sym typeface="Nixie One"/>
              </a:defRPr>
            </a:lvl6pPr>
            <a:lvl7pPr lvl="6">
              <a:buNone/>
              <a:defRPr>
                <a:latin typeface="Nixie One"/>
                <a:ea typeface="Nixie One"/>
                <a:cs typeface="Nixie One"/>
                <a:sym typeface="Nixie One"/>
              </a:defRPr>
            </a:lvl7pPr>
            <a:lvl8pPr lvl="7">
              <a:buNone/>
              <a:defRPr>
                <a:latin typeface="Nixie One"/>
                <a:ea typeface="Nixie One"/>
                <a:cs typeface="Nixie One"/>
                <a:sym typeface="Nixie One"/>
              </a:defRPr>
            </a:lvl8pPr>
            <a:lvl9pPr lvl="8">
              <a:buNone/>
              <a:defRPr>
                <a:latin typeface="Nixie One"/>
                <a:ea typeface="Nixie One"/>
                <a:cs typeface="Nixie One"/>
                <a:sym typeface="Nixie 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29" name="Shape 129"/>
        <p:cNvGrpSpPr/>
        <p:nvPr/>
      </p:nvGrpSpPr>
      <p:grpSpPr>
        <a:xfrm>
          <a:off x="0" y="0"/>
          <a:ext cx="0" cy="0"/>
          <a:chOff x="0" y="0"/>
          <a:chExt cx="0" cy="0"/>
        </a:xfrm>
      </p:grpSpPr>
      <p:sp>
        <p:nvSpPr>
          <p:cNvPr id="130" name="Google Shape;130;p5"/>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1" name="Google Shape;131;p5"/>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2" name="Google Shape;132;p5"/>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33" name="Google Shape;133;p5"/>
          <p:cNvSpPr txBox="1"/>
          <p:nvPr>
            <p:ph idx="1" type="body"/>
          </p:nvPr>
        </p:nvSpPr>
        <p:spPr>
          <a:xfrm>
            <a:off x="1732700" y="2255125"/>
            <a:ext cx="4944300" cy="16599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Font typeface="Muli"/>
              <a:buChar char="◇"/>
              <a:defRPr>
                <a:latin typeface="Muli"/>
                <a:ea typeface="Muli"/>
                <a:cs typeface="Muli"/>
                <a:sym typeface="Muli"/>
              </a:defRPr>
            </a:lvl1pPr>
            <a:lvl2pPr indent="-317500" lvl="1" marL="914400">
              <a:spcBef>
                <a:spcPts val="0"/>
              </a:spcBef>
              <a:spcAft>
                <a:spcPts val="0"/>
              </a:spcAft>
              <a:buSzPts val="1400"/>
              <a:buFont typeface="Muli"/>
              <a:buChar char="￭"/>
              <a:defRPr>
                <a:latin typeface="Muli"/>
                <a:ea typeface="Muli"/>
                <a:cs typeface="Muli"/>
                <a:sym typeface="Muli"/>
              </a:defRPr>
            </a:lvl2pPr>
            <a:lvl3pPr indent="-317500" lvl="2" marL="1371600">
              <a:spcBef>
                <a:spcPts val="0"/>
              </a:spcBef>
              <a:spcAft>
                <a:spcPts val="0"/>
              </a:spcAft>
              <a:buSzPts val="1400"/>
              <a:buFont typeface="Muli"/>
              <a:buChar char="￮"/>
              <a:defRPr>
                <a:latin typeface="Muli"/>
                <a:ea typeface="Muli"/>
                <a:cs typeface="Muli"/>
                <a:sym typeface="Muli"/>
              </a:defRPr>
            </a:lvl3pPr>
            <a:lvl4pPr indent="-317500" lvl="3" marL="1828800">
              <a:spcBef>
                <a:spcPts val="0"/>
              </a:spcBef>
              <a:spcAft>
                <a:spcPts val="0"/>
              </a:spcAft>
              <a:buSzPts val="1400"/>
              <a:buFont typeface="Muli"/>
              <a:buChar char="●"/>
              <a:defRPr>
                <a:latin typeface="Muli"/>
                <a:ea typeface="Muli"/>
                <a:cs typeface="Muli"/>
                <a:sym typeface="Muli"/>
              </a:defRPr>
            </a:lvl4pPr>
            <a:lvl5pPr indent="-317500" lvl="4" marL="2286000">
              <a:spcBef>
                <a:spcPts val="0"/>
              </a:spcBef>
              <a:spcAft>
                <a:spcPts val="0"/>
              </a:spcAft>
              <a:buSzPts val="1400"/>
              <a:buFont typeface="Muli"/>
              <a:buChar char="○"/>
              <a:defRPr>
                <a:latin typeface="Muli"/>
                <a:ea typeface="Muli"/>
                <a:cs typeface="Muli"/>
                <a:sym typeface="Muli"/>
              </a:defRPr>
            </a:lvl5pPr>
            <a:lvl6pPr indent="-317500" lvl="5" marL="2743200">
              <a:spcBef>
                <a:spcPts val="0"/>
              </a:spcBef>
              <a:spcAft>
                <a:spcPts val="0"/>
              </a:spcAft>
              <a:buSzPts val="1400"/>
              <a:buFont typeface="Muli"/>
              <a:buChar char="■"/>
              <a:defRPr>
                <a:latin typeface="Muli"/>
                <a:ea typeface="Muli"/>
                <a:cs typeface="Muli"/>
                <a:sym typeface="Muli"/>
              </a:defRPr>
            </a:lvl6pPr>
            <a:lvl7pPr indent="-317500" lvl="6" marL="3200400">
              <a:spcBef>
                <a:spcPts val="0"/>
              </a:spcBef>
              <a:spcAft>
                <a:spcPts val="0"/>
              </a:spcAft>
              <a:buSzPts val="1400"/>
              <a:buFont typeface="Muli"/>
              <a:buChar char="●"/>
              <a:defRPr>
                <a:latin typeface="Muli"/>
                <a:ea typeface="Muli"/>
                <a:cs typeface="Muli"/>
                <a:sym typeface="Muli"/>
              </a:defRPr>
            </a:lvl7pPr>
            <a:lvl8pPr indent="-317500" lvl="7" marL="3657600">
              <a:spcBef>
                <a:spcPts val="0"/>
              </a:spcBef>
              <a:spcAft>
                <a:spcPts val="0"/>
              </a:spcAft>
              <a:buSzPts val="1400"/>
              <a:buFont typeface="Muli"/>
              <a:buChar char="○"/>
              <a:defRPr>
                <a:latin typeface="Muli"/>
                <a:ea typeface="Muli"/>
                <a:cs typeface="Muli"/>
                <a:sym typeface="Muli"/>
              </a:defRPr>
            </a:lvl8pPr>
            <a:lvl9pPr indent="-317500" lvl="8" marL="4114800">
              <a:spcBef>
                <a:spcPts val="0"/>
              </a:spcBef>
              <a:spcAft>
                <a:spcPts val="0"/>
              </a:spcAft>
              <a:buSzPts val="1400"/>
              <a:buFont typeface="Muli"/>
              <a:buChar char="■"/>
              <a:defRPr>
                <a:latin typeface="Muli"/>
                <a:ea typeface="Muli"/>
                <a:cs typeface="Muli"/>
                <a:sym typeface="Muli"/>
              </a:defRPr>
            </a:lvl9pPr>
          </a:lstStyle>
          <a:p/>
        </p:txBody>
      </p:sp>
      <p:sp>
        <p:nvSpPr>
          <p:cNvPr id="134" name="Google Shape;134;p5"/>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5"/>
          <p:cNvGrpSpPr/>
          <p:nvPr/>
        </p:nvGrpSpPr>
        <p:grpSpPr>
          <a:xfrm>
            <a:off x="1729784" y="61068"/>
            <a:ext cx="351204" cy="324661"/>
            <a:chOff x="5975075" y="2327500"/>
            <a:chExt cx="420100" cy="388350"/>
          </a:xfrm>
        </p:grpSpPr>
        <p:sp>
          <p:nvSpPr>
            <p:cNvPr id="143" name="Google Shape;143;p5"/>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5"/>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5"/>
          <p:cNvGrpSpPr/>
          <p:nvPr/>
        </p:nvGrpSpPr>
        <p:grpSpPr>
          <a:xfrm>
            <a:off x="7354067" y="3426715"/>
            <a:ext cx="455624" cy="437054"/>
            <a:chOff x="5241175" y="4959100"/>
            <a:chExt cx="539775" cy="517775"/>
          </a:xfrm>
        </p:grpSpPr>
        <p:sp>
          <p:nvSpPr>
            <p:cNvPr id="148" name="Google Shape;148;p5"/>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5"/>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5"/>
          <p:cNvGrpSpPr/>
          <p:nvPr/>
        </p:nvGrpSpPr>
        <p:grpSpPr>
          <a:xfrm>
            <a:off x="904276" y="515192"/>
            <a:ext cx="382958" cy="607111"/>
            <a:chOff x="6718575" y="2318625"/>
            <a:chExt cx="256950" cy="407375"/>
          </a:xfrm>
        </p:grpSpPr>
        <p:sp>
          <p:nvSpPr>
            <p:cNvPr id="156" name="Google Shape;156;p5"/>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5"/>
          <p:cNvGrpSpPr/>
          <p:nvPr/>
        </p:nvGrpSpPr>
        <p:grpSpPr>
          <a:xfrm>
            <a:off x="335759" y="1840531"/>
            <a:ext cx="342882" cy="350068"/>
            <a:chOff x="3951850" y="2985350"/>
            <a:chExt cx="407950" cy="416500"/>
          </a:xfrm>
        </p:grpSpPr>
        <p:sp>
          <p:nvSpPr>
            <p:cNvPr id="165" name="Google Shape;165;p5"/>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5"/>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70" name="Shape 170"/>
        <p:cNvGrpSpPr/>
        <p:nvPr/>
      </p:nvGrpSpPr>
      <p:grpSpPr>
        <a:xfrm>
          <a:off x="0" y="0"/>
          <a:ext cx="0" cy="0"/>
          <a:chOff x="0" y="0"/>
          <a:chExt cx="0" cy="0"/>
        </a:xfrm>
      </p:grpSpPr>
      <p:sp>
        <p:nvSpPr>
          <p:cNvPr id="171" name="Google Shape;171;p6"/>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72" name="Google Shape;172;p6"/>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73" name="Google Shape;173;p6"/>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74" name="Google Shape;174;p6"/>
          <p:cNvSpPr txBox="1"/>
          <p:nvPr>
            <p:ph idx="1" type="body"/>
          </p:nvPr>
        </p:nvSpPr>
        <p:spPr>
          <a:xfrm>
            <a:off x="1734000" y="2414450"/>
            <a:ext cx="2667300" cy="26637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5" name="Google Shape;175;p6"/>
          <p:cNvSpPr txBox="1"/>
          <p:nvPr>
            <p:ph idx="2" type="body"/>
          </p:nvPr>
        </p:nvSpPr>
        <p:spPr>
          <a:xfrm>
            <a:off x="4562088" y="2414450"/>
            <a:ext cx="2667300" cy="26637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6" name="Google Shape;176;p6"/>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 name="Google Shape;180;p6"/>
          <p:cNvGrpSpPr/>
          <p:nvPr/>
        </p:nvGrpSpPr>
        <p:grpSpPr>
          <a:xfrm>
            <a:off x="1729784" y="61068"/>
            <a:ext cx="351204" cy="324661"/>
            <a:chOff x="5975075" y="2327500"/>
            <a:chExt cx="420100" cy="388350"/>
          </a:xfrm>
        </p:grpSpPr>
        <p:sp>
          <p:nvSpPr>
            <p:cNvPr id="181" name="Google Shape;181;p6"/>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6"/>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6"/>
          <p:cNvGrpSpPr/>
          <p:nvPr/>
        </p:nvGrpSpPr>
        <p:grpSpPr>
          <a:xfrm>
            <a:off x="904276" y="515192"/>
            <a:ext cx="382958" cy="607111"/>
            <a:chOff x="6718575" y="2318625"/>
            <a:chExt cx="256950" cy="407375"/>
          </a:xfrm>
        </p:grpSpPr>
        <p:sp>
          <p:nvSpPr>
            <p:cNvPr id="185" name="Google Shape;185;p6"/>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6"/>
          <p:cNvGrpSpPr/>
          <p:nvPr/>
        </p:nvGrpSpPr>
        <p:grpSpPr>
          <a:xfrm>
            <a:off x="335759" y="1840531"/>
            <a:ext cx="342882" cy="350068"/>
            <a:chOff x="3951850" y="2985350"/>
            <a:chExt cx="407950" cy="416500"/>
          </a:xfrm>
        </p:grpSpPr>
        <p:sp>
          <p:nvSpPr>
            <p:cNvPr id="194" name="Google Shape;194;p6"/>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6"/>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6"/>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6"/>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6"/>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6"/>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 name="Google Shape;203;p6"/>
          <p:cNvGrpSpPr/>
          <p:nvPr/>
        </p:nvGrpSpPr>
        <p:grpSpPr>
          <a:xfrm>
            <a:off x="7354067" y="3426715"/>
            <a:ext cx="455624" cy="437054"/>
            <a:chOff x="5241175" y="4959100"/>
            <a:chExt cx="539775" cy="517775"/>
          </a:xfrm>
        </p:grpSpPr>
        <p:sp>
          <p:nvSpPr>
            <p:cNvPr id="204" name="Google Shape;204;p6"/>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6"/>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6"/>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6"/>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6"/>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6"/>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 name="Google Shape;210;p6"/>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6"/>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212" name="Shape 212"/>
        <p:cNvGrpSpPr/>
        <p:nvPr/>
      </p:nvGrpSpPr>
      <p:grpSpPr>
        <a:xfrm>
          <a:off x="0" y="0"/>
          <a:ext cx="0" cy="0"/>
          <a:chOff x="0" y="0"/>
          <a:chExt cx="0" cy="0"/>
        </a:xfrm>
      </p:grpSpPr>
      <p:sp>
        <p:nvSpPr>
          <p:cNvPr id="213" name="Google Shape;213;p7"/>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14" name="Google Shape;214;p7"/>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15" name="Google Shape;215;p7"/>
          <p:cNvSpPr txBox="1"/>
          <p:nvPr>
            <p:ph idx="1" type="body"/>
          </p:nvPr>
        </p:nvSpPr>
        <p:spPr>
          <a:xfrm>
            <a:off x="1732700" y="2380900"/>
            <a:ext cx="2176800" cy="2544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6" name="Google Shape;216;p7"/>
          <p:cNvSpPr txBox="1"/>
          <p:nvPr>
            <p:ph idx="2" type="body"/>
          </p:nvPr>
        </p:nvSpPr>
        <p:spPr>
          <a:xfrm>
            <a:off x="4020972" y="2380900"/>
            <a:ext cx="2176800" cy="2544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7" name="Google Shape;217;p7"/>
          <p:cNvSpPr txBox="1"/>
          <p:nvPr>
            <p:ph idx="3" type="body"/>
          </p:nvPr>
        </p:nvSpPr>
        <p:spPr>
          <a:xfrm>
            <a:off x="6309245" y="2380900"/>
            <a:ext cx="2176800" cy="2544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8" name="Google Shape;218;p7"/>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7"/>
          <p:cNvGrpSpPr/>
          <p:nvPr/>
        </p:nvGrpSpPr>
        <p:grpSpPr>
          <a:xfrm>
            <a:off x="1729784" y="61068"/>
            <a:ext cx="351204" cy="324661"/>
            <a:chOff x="5975075" y="2327500"/>
            <a:chExt cx="420100" cy="388350"/>
          </a:xfrm>
        </p:grpSpPr>
        <p:sp>
          <p:nvSpPr>
            <p:cNvPr id="223" name="Google Shape;223;p7"/>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7"/>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7"/>
          <p:cNvGrpSpPr/>
          <p:nvPr/>
        </p:nvGrpSpPr>
        <p:grpSpPr>
          <a:xfrm>
            <a:off x="904276" y="515192"/>
            <a:ext cx="382958" cy="607111"/>
            <a:chOff x="6718575" y="2318625"/>
            <a:chExt cx="256950" cy="407375"/>
          </a:xfrm>
        </p:grpSpPr>
        <p:sp>
          <p:nvSpPr>
            <p:cNvPr id="227" name="Google Shape;227;p7"/>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7"/>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 name="Google Shape;235;p7"/>
          <p:cNvGrpSpPr/>
          <p:nvPr/>
        </p:nvGrpSpPr>
        <p:grpSpPr>
          <a:xfrm>
            <a:off x="335759" y="1840531"/>
            <a:ext cx="342882" cy="350068"/>
            <a:chOff x="3951850" y="2985350"/>
            <a:chExt cx="407950" cy="416500"/>
          </a:xfrm>
        </p:grpSpPr>
        <p:sp>
          <p:nvSpPr>
            <p:cNvPr id="236" name="Google Shape;236;p7"/>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7"/>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7"/>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 name="Google Shape;240;p7"/>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1" name="Shape 241"/>
        <p:cNvGrpSpPr/>
        <p:nvPr/>
      </p:nvGrpSpPr>
      <p:grpSpPr>
        <a:xfrm>
          <a:off x="0" y="0"/>
          <a:ext cx="0" cy="0"/>
          <a:chOff x="0" y="0"/>
          <a:chExt cx="0" cy="0"/>
        </a:xfrm>
      </p:grpSpPr>
      <p:sp>
        <p:nvSpPr>
          <p:cNvPr id="242" name="Google Shape;242;p8"/>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43" name="Google Shape;243;p8"/>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44" name="Google Shape;244;p8"/>
          <p:cNvSpPr txBox="1"/>
          <p:nvPr>
            <p:ph type="title"/>
          </p:nvPr>
        </p:nvSpPr>
        <p:spPr>
          <a:xfrm>
            <a:off x="1732700" y="821200"/>
            <a:ext cx="4944300" cy="6453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45" name="Google Shape;245;p8"/>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8"/>
          <p:cNvGrpSpPr/>
          <p:nvPr/>
        </p:nvGrpSpPr>
        <p:grpSpPr>
          <a:xfrm>
            <a:off x="1729784" y="61068"/>
            <a:ext cx="351204" cy="324661"/>
            <a:chOff x="5975075" y="2327500"/>
            <a:chExt cx="420100" cy="388350"/>
          </a:xfrm>
        </p:grpSpPr>
        <p:sp>
          <p:nvSpPr>
            <p:cNvPr id="250" name="Google Shape;250;p8"/>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8"/>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 name="Google Shape;252;p8"/>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8"/>
          <p:cNvGrpSpPr/>
          <p:nvPr/>
        </p:nvGrpSpPr>
        <p:grpSpPr>
          <a:xfrm>
            <a:off x="904276" y="515192"/>
            <a:ext cx="382958" cy="607111"/>
            <a:chOff x="6718575" y="2318625"/>
            <a:chExt cx="256950" cy="407375"/>
          </a:xfrm>
        </p:grpSpPr>
        <p:sp>
          <p:nvSpPr>
            <p:cNvPr id="254" name="Google Shape;254;p8"/>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8"/>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8"/>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8"/>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8"/>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8"/>
          <p:cNvGrpSpPr/>
          <p:nvPr/>
        </p:nvGrpSpPr>
        <p:grpSpPr>
          <a:xfrm>
            <a:off x="335759" y="1840531"/>
            <a:ext cx="342882" cy="350068"/>
            <a:chOff x="3951850" y="2985350"/>
            <a:chExt cx="407950" cy="416500"/>
          </a:xfrm>
        </p:grpSpPr>
        <p:sp>
          <p:nvSpPr>
            <p:cNvPr id="263" name="Google Shape;263;p8"/>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8"/>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 name="Google Shape;267;p8"/>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8"/>
          <p:cNvGrpSpPr/>
          <p:nvPr/>
        </p:nvGrpSpPr>
        <p:grpSpPr>
          <a:xfrm>
            <a:off x="7354067" y="3426715"/>
            <a:ext cx="455624" cy="437054"/>
            <a:chOff x="5241175" y="4959100"/>
            <a:chExt cx="539775" cy="517775"/>
          </a:xfrm>
        </p:grpSpPr>
        <p:sp>
          <p:nvSpPr>
            <p:cNvPr id="273" name="Google Shape;273;p8"/>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8"/>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1" name="Shape 281"/>
        <p:cNvGrpSpPr/>
        <p:nvPr/>
      </p:nvGrpSpPr>
      <p:grpSpPr>
        <a:xfrm>
          <a:off x="0" y="0"/>
          <a:ext cx="0" cy="0"/>
          <a:chOff x="0" y="0"/>
          <a:chExt cx="0" cy="0"/>
        </a:xfrm>
      </p:grpSpPr>
      <p:sp>
        <p:nvSpPr>
          <p:cNvPr id="282" name="Google Shape;282;p9"/>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83" name="Google Shape;283;p9"/>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84" name="Google Shape;284;p9"/>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400"/>
              <a:buNone/>
              <a:defRPr/>
            </a:lvl1pPr>
          </a:lstStyle>
          <a:p/>
        </p:txBody>
      </p:sp>
      <p:sp>
        <p:nvSpPr>
          <p:cNvPr id="285" name="Google Shape;285;p9"/>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9"/>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9"/>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9"/>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9"/>
          <p:cNvGrpSpPr/>
          <p:nvPr/>
        </p:nvGrpSpPr>
        <p:grpSpPr>
          <a:xfrm>
            <a:off x="1729784" y="61068"/>
            <a:ext cx="351204" cy="324661"/>
            <a:chOff x="5975075" y="2327500"/>
            <a:chExt cx="420100" cy="388350"/>
          </a:xfrm>
        </p:grpSpPr>
        <p:sp>
          <p:nvSpPr>
            <p:cNvPr id="290" name="Google Shape;290;p9"/>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9"/>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9"/>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9"/>
          <p:cNvGrpSpPr/>
          <p:nvPr/>
        </p:nvGrpSpPr>
        <p:grpSpPr>
          <a:xfrm>
            <a:off x="904276" y="515192"/>
            <a:ext cx="382958" cy="607111"/>
            <a:chOff x="6718575" y="2318625"/>
            <a:chExt cx="256950" cy="407375"/>
          </a:xfrm>
        </p:grpSpPr>
        <p:sp>
          <p:nvSpPr>
            <p:cNvPr id="294" name="Google Shape;294;p9"/>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9"/>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9"/>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9"/>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9"/>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9"/>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9"/>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9"/>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9"/>
          <p:cNvGrpSpPr/>
          <p:nvPr/>
        </p:nvGrpSpPr>
        <p:grpSpPr>
          <a:xfrm>
            <a:off x="335759" y="1840531"/>
            <a:ext cx="342882" cy="350068"/>
            <a:chOff x="3951850" y="2985350"/>
            <a:chExt cx="407950" cy="416500"/>
          </a:xfrm>
        </p:grpSpPr>
        <p:sp>
          <p:nvSpPr>
            <p:cNvPr id="303" name="Google Shape;303;p9"/>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9"/>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9"/>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9"/>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9"/>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9"/>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9"/>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9"/>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9"/>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9"/>
          <p:cNvGrpSpPr/>
          <p:nvPr/>
        </p:nvGrpSpPr>
        <p:grpSpPr>
          <a:xfrm>
            <a:off x="7354067" y="3426715"/>
            <a:ext cx="455624" cy="437054"/>
            <a:chOff x="5241175" y="4959100"/>
            <a:chExt cx="539775" cy="517775"/>
          </a:xfrm>
        </p:grpSpPr>
        <p:sp>
          <p:nvSpPr>
            <p:cNvPr id="313" name="Google Shape;313;p9"/>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9"/>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9"/>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9"/>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9"/>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9"/>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9"/>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9"/>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1" name="Shape 321"/>
        <p:cNvGrpSpPr/>
        <p:nvPr/>
      </p:nvGrpSpPr>
      <p:grpSpPr>
        <a:xfrm>
          <a:off x="0" y="0"/>
          <a:ext cx="0" cy="0"/>
          <a:chOff x="0" y="0"/>
          <a:chExt cx="0" cy="0"/>
        </a:xfrm>
      </p:grpSpPr>
      <p:sp>
        <p:nvSpPr>
          <p:cNvPr id="322" name="Google Shape;322;p10"/>
          <p:cNvSpPr/>
          <p:nvPr/>
        </p:nvSpPr>
        <p:spPr>
          <a:xfrm flipH="1" rot="10800000">
            <a:off x="8218352" y="4121459"/>
            <a:ext cx="685200" cy="5934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23" name="Google Shape;323;p10"/>
          <p:cNvSpPr/>
          <p:nvPr/>
        </p:nvSpPr>
        <p:spPr>
          <a:xfrm rot="5400000">
            <a:off x="388487" y="105212"/>
            <a:ext cx="944100" cy="10902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24" name="Google Shape;324;p10"/>
          <p:cNvSpPr/>
          <p:nvPr/>
        </p:nvSpPr>
        <p:spPr>
          <a:xfrm flipH="1" rot="10800000">
            <a:off x="-123825" y="847791"/>
            <a:ext cx="674400" cy="5844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0"/>
          <p:cNvSpPr/>
          <p:nvPr/>
        </p:nvSpPr>
        <p:spPr>
          <a:xfrm flipH="1" rot="10800000">
            <a:off x="503116" y="1161450"/>
            <a:ext cx="352800" cy="3054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0"/>
          <p:cNvSpPr/>
          <p:nvPr/>
        </p:nvSpPr>
        <p:spPr>
          <a:xfrm flipH="1" rot="10800000">
            <a:off x="1208424" y="-131812"/>
            <a:ext cx="674400" cy="5844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0"/>
          <p:cNvSpPr/>
          <p:nvPr/>
        </p:nvSpPr>
        <p:spPr>
          <a:xfrm flipH="1" rot="10800000">
            <a:off x="247753" y="49693"/>
            <a:ext cx="295200" cy="2556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0"/>
          <p:cNvSpPr/>
          <p:nvPr/>
        </p:nvSpPr>
        <p:spPr>
          <a:xfrm flipH="1" rot="10800000">
            <a:off x="8763568" y="4485979"/>
            <a:ext cx="543000" cy="4704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0"/>
          <p:cNvSpPr/>
          <p:nvPr/>
        </p:nvSpPr>
        <p:spPr>
          <a:xfrm flipH="1" rot="10800000">
            <a:off x="8523810" y="4741100"/>
            <a:ext cx="284100" cy="2457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0"/>
          <p:cNvSpPr/>
          <p:nvPr/>
        </p:nvSpPr>
        <p:spPr>
          <a:xfrm flipH="1" rot="10800000">
            <a:off x="8322785" y="3628023"/>
            <a:ext cx="543000" cy="470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0"/>
          <p:cNvSpPr/>
          <p:nvPr/>
        </p:nvSpPr>
        <p:spPr>
          <a:xfrm flipH="1" rot="10800000">
            <a:off x="8763569" y="4009882"/>
            <a:ext cx="237600" cy="2058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0"/>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rgbClr val="0E293C"/>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732700" y="1735600"/>
            <a:ext cx="4944300" cy="645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p:txBody>
      </p:sp>
      <p:sp>
        <p:nvSpPr>
          <p:cNvPr id="7" name="Google Shape;7;p1"/>
          <p:cNvSpPr txBox="1"/>
          <p:nvPr>
            <p:ph idx="1" type="body"/>
          </p:nvPr>
        </p:nvSpPr>
        <p:spPr>
          <a:xfrm>
            <a:off x="1732700" y="2255125"/>
            <a:ext cx="4944300" cy="16599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indent="-317500" lvl="1" marL="9144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indent="-317500" lvl="2" marL="13716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indent="-317500" lvl="3" marL="18288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indent="-317500" lvl="4" marL="22860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indent="-317500" lvl="5" marL="27432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indent="-317500" lvl="6" marL="32004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indent="-317500" lvl="7" marL="36576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indent="-317500" lvl="8" marL="41148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p:txBody>
      </p:sp>
      <p:sp>
        <p:nvSpPr>
          <p:cNvPr id="8" name="Google Shape;8;p1"/>
          <p:cNvSpPr txBox="1"/>
          <p:nvPr>
            <p:ph idx="12" type="sldNum"/>
          </p:nvPr>
        </p:nvSpPr>
        <p:spPr>
          <a:xfrm>
            <a:off x="13557" y="4785525"/>
            <a:ext cx="548700" cy="357900"/>
          </a:xfrm>
          <a:prstGeom prst="rect">
            <a:avLst/>
          </a:prstGeom>
          <a:noFill/>
          <a:ln>
            <a:noFill/>
          </a:ln>
        </p:spPr>
        <p:txBody>
          <a:bodyPr anchorCtr="0" anchor="t" bIns="91425" lIns="91425" spcFirstLastPara="1" rIns="91425" wrap="square" tIns="91425">
            <a:noAutofit/>
          </a:bodyPr>
          <a:lstStyle>
            <a:lvl1pPr lvl="0">
              <a:buNone/>
              <a:defRPr sz="1200">
                <a:solidFill>
                  <a:srgbClr val="19BBD5"/>
                </a:solidFill>
                <a:latin typeface="Nixie One"/>
                <a:ea typeface="Nixie One"/>
                <a:cs typeface="Nixie One"/>
                <a:sym typeface="Nixie One"/>
              </a:defRPr>
            </a:lvl1pPr>
            <a:lvl2pPr lvl="1">
              <a:buNone/>
              <a:defRPr sz="1200">
                <a:solidFill>
                  <a:srgbClr val="19BBD5"/>
                </a:solidFill>
                <a:latin typeface="Nixie One"/>
                <a:ea typeface="Nixie One"/>
                <a:cs typeface="Nixie One"/>
                <a:sym typeface="Nixie One"/>
              </a:defRPr>
            </a:lvl2pPr>
            <a:lvl3pPr lvl="2">
              <a:buNone/>
              <a:defRPr sz="1200">
                <a:solidFill>
                  <a:srgbClr val="19BBD5"/>
                </a:solidFill>
                <a:latin typeface="Nixie One"/>
                <a:ea typeface="Nixie One"/>
                <a:cs typeface="Nixie One"/>
                <a:sym typeface="Nixie One"/>
              </a:defRPr>
            </a:lvl3pPr>
            <a:lvl4pPr lvl="3">
              <a:buNone/>
              <a:defRPr sz="1200">
                <a:solidFill>
                  <a:srgbClr val="19BBD5"/>
                </a:solidFill>
                <a:latin typeface="Nixie One"/>
                <a:ea typeface="Nixie One"/>
                <a:cs typeface="Nixie One"/>
                <a:sym typeface="Nixie One"/>
              </a:defRPr>
            </a:lvl4pPr>
            <a:lvl5pPr lvl="4">
              <a:buNone/>
              <a:defRPr sz="1200">
                <a:solidFill>
                  <a:srgbClr val="19BBD5"/>
                </a:solidFill>
                <a:latin typeface="Nixie One"/>
                <a:ea typeface="Nixie One"/>
                <a:cs typeface="Nixie One"/>
                <a:sym typeface="Nixie One"/>
              </a:defRPr>
            </a:lvl5pPr>
            <a:lvl6pPr lvl="5">
              <a:buNone/>
              <a:defRPr sz="1200">
                <a:solidFill>
                  <a:srgbClr val="19BBD5"/>
                </a:solidFill>
                <a:latin typeface="Nixie One"/>
                <a:ea typeface="Nixie One"/>
                <a:cs typeface="Nixie One"/>
                <a:sym typeface="Nixie One"/>
              </a:defRPr>
            </a:lvl6pPr>
            <a:lvl7pPr lvl="6">
              <a:buNone/>
              <a:defRPr sz="1200">
                <a:solidFill>
                  <a:srgbClr val="19BBD5"/>
                </a:solidFill>
                <a:latin typeface="Nixie One"/>
                <a:ea typeface="Nixie One"/>
                <a:cs typeface="Nixie One"/>
                <a:sym typeface="Nixie One"/>
              </a:defRPr>
            </a:lvl7pPr>
            <a:lvl8pPr lvl="7">
              <a:buNone/>
              <a:defRPr sz="1200">
                <a:solidFill>
                  <a:srgbClr val="19BBD5"/>
                </a:solidFill>
                <a:latin typeface="Nixie One"/>
                <a:ea typeface="Nixie One"/>
                <a:cs typeface="Nixie One"/>
                <a:sym typeface="Nixie One"/>
              </a:defRPr>
            </a:lvl8pPr>
            <a:lvl9pPr lvl="8">
              <a:buNone/>
              <a:defRPr sz="1200">
                <a:solidFill>
                  <a:srgbClr val="19BBD5"/>
                </a:solidFill>
                <a:latin typeface="Nixie One"/>
                <a:ea typeface="Nixie One"/>
                <a:cs typeface="Nixie One"/>
                <a:sym typeface="Nixie One"/>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hyperlink" Target="https://components101.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hyperlink" Target="https://internetofthingsagenda.techtarget.com/definition/thing-in-the-Internet-of-Things" TargetMode="External"/><Relationship Id="rId4" Type="http://schemas.openxmlformats.org/officeDocument/2006/relationships/hyperlink" Target="https://internetofthingsagenda.techtarget.com/definition/injectable-ID-chip-biochip-transponder" TargetMode="External"/><Relationship Id="rId5" Type="http://schemas.openxmlformats.org/officeDocument/2006/relationships/hyperlink" Target="https://whatis.techtarget.com/definition/sensor"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11"/>
          <p:cNvSpPr txBox="1"/>
          <p:nvPr>
            <p:ph type="ctrTitle"/>
          </p:nvPr>
        </p:nvSpPr>
        <p:spPr>
          <a:xfrm>
            <a:off x="1400250" y="1838075"/>
            <a:ext cx="63435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G-Control</a:t>
            </a:r>
            <a:endParaRPr/>
          </a:p>
        </p:txBody>
      </p:sp>
      <p:sp>
        <p:nvSpPr>
          <p:cNvPr id="338" name="Google Shape;338;p11"/>
          <p:cNvSpPr txBox="1"/>
          <p:nvPr/>
        </p:nvSpPr>
        <p:spPr>
          <a:xfrm>
            <a:off x="1400250" y="2882100"/>
            <a:ext cx="6343500" cy="4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1ED7BE"/>
                </a:solidFill>
                <a:latin typeface="Muli"/>
                <a:ea typeface="Muli"/>
                <a:cs typeface="Muli"/>
                <a:sym typeface="Muli"/>
              </a:rPr>
              <a:t>An IOT based car using hand gestures to move around.</a:t>
            </a:r>
            <a:endParaRPr>
              <a:solidFill>
                <a:srgbClr val="1ED7BE"/>
              </a:solidFill>
              <a:latin typeface="Muli"/>
              <a:ea typeface="Muli"/>
              <a:cs typeface="Muli"/>
              <a:sym typeface="Muli"/>
            </a:endParaRPr>
          </a:p>
        </p:txBody>
      </p:sp>
      <p:sp>
        <p:nvSpPr>
          <p:cNvPr id="339" name="Google Shape;339;p11"/>
          <p:cNvSpPr txBox="1"/>
          <p:nvPr/>
        </p:nvSpPr>
        <p:spPr>
          <a:xfrm>
            <a:off x="6346500" y="3543950"/>
            <a:ext cx="2797500" cy="121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9BBD5"/>
                </a:solidFill>
                <a:latin typeface="Muli"/>
                <a:ea typeface="Muli"/>
                <a:cs typeface="Muli"/>
                <a:sym typeface="Muli"/>
              </a:rPr>
              <a:t>Submitted By:</a:t>
            </a:r>
            <a:endParaRPr>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19BBD5"/>
              </a:solidFill>
              <a:latin typeface="Muli"/>
              <a:ea typeface="Muli"/>
              <a:cs typeface="Muli"/>
              <a:sym typeface="Muli"/>
            </a:endParaRPr>
          </a:p>
          <a:p>
            <a:pPr indent="0" lvl="0" marL="0" rtl="0" algn="l">
              <a:spcBef>
                <a:spcPts val="0"/>
              </a:spcBef>
              <a:spcAft>
                <a:spcPts val="0"/>
              </a:spcAft>
              <a:buNone/>
            </a:pPr>
            <a:r>
              <a:rPr lang="en">
                <a:solidFill>
                  <a:srgbClr val="19BBD5"/>
                </a:solidFill>
                <a:latin typeface="Muli"/>
                <a:ea typeface="Muli"/>
                <a:cs typeface="Muli"/>
                <a:sym typeface="Muli"/>
              </a:rPr>
              <a:t>Saksham Kumar 16ESKCS747</a:t>
            </a:r>
            <a:endParaRPr>
              <a:solidFill>
                <a:srgbClr val="19BBD5"/>
              </a:solidFill>
              <a:latin typeface="Muli"/>
              <a:ea typeface="Muli"/>
              <a:cs typeface="Muli"/>
              <a:sym typeface="Muli"/>
            </a:endParaRPr>
          </a:p>
          <a:p>
            <a:pPr indent="0" lvl="0" marL="0" rtl="0" algn="l">
              <a:spcBef>
                <a:spcPts val="0"/>
              </a:spcBef>
              <a:spcAft>
                <a:spcPts val="0"/>
              </a:spcAft>
              <a:buNone/>
            </a:pPr>
            <a:r>
              <a:rPr lang="en">
                <a:solidFill>
                  <a:srgbClr val="19BBD5"/>
                </a:solidFill>
                <a:latin typeface="Muli"/>
                <a:ea typeface="Muli"/>
                <a:cs typeface="Muli"/>
                <a:sym typeface="Muli"/>
              </a:rPr>
              <a:t>Shashank Pant 16ESKCS751</a:t>
            </a:r>
            <a:endParaRPr>
              <a:solidFill>
                <a:srgbClr val="19BBD5"/>
              </a:solidFill>
              <a:latin typeface="Muli"/>
              <a:ea typeface="Muli"/>
              <a:cs typeface="Muli"/>
              <a:sym typeface="Mul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20"/>
          <p:cNvSpPr txBox="1"/>
          <p:nvPr>
            <p:ph idx="1" type="body"/>
          </p:nvPr>
        </p:nvSpPr>
        <p:spPr>
          <a:xfrm>
            <a:off x="1723725" y="1952475"/>
            <a:ext cx="5483400" cy="2595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rgbClr val="19BBD5"/>
                </a:solidFill>
              </a:rPr>
              <a:t>Arduino LilyPad</a:t>
            </a:r>
            <a:endParaRPr b="1">
              <a:solidFill>
                <a:srgbClr val="19BBD5"/>
              </a:solidFill>
            </a:endParaRPr>
          </a:p>
          <a:p>
            <a:pPr indent="0" lvl="0" marL="0" rtl="0" algn="just">
              <a:spcBef>
                <a:spcPts val="600"/>
              </a:spcBef>
              <a:spcAft>
                <a:spcPts val="0"/>
              </a:spcAft>
              <a:buNone/>
            </a:pPr>
            <a:r>
              <a:rPr lang="en">
                <a:solidFill>
                  <a:srgbClr val="19BBD5"/>
                </a:solidFill>
              </a:rPr>
              <a:t>The LilyPad Arduino 328 Main Board is an Arduino-programmed microcontroller designed to be easily integrated into e-textiles and wearable projects. It offers the same functionality you find in other Arduino boards, in a lightweight, round package designed to minimize snagging and profile, with wide tabs that can be sewn down and connected with conductive thread.</a:t>
            </a:r>
            <a:endParaRPr>
              <a:solidFill>
                <a:srgbClr val="19BBD5"/>
              </a:solidFill>
            </a:endParaRPr>
          </a:p>
          <a:p>
            <a:pPr indent="0" lvl="0" marL="0" rtl="0" algn="just">
              <a:spcBef>
                <a:spcPts val="600"/>
              </a:spcBef>
              <a:spcAft>
                <a:spcPts val="0"/>
              </a:spcAft>
              <a:buNone/>
            </a:pPr>
            <a:r>
              <a:rPr lang="en">
                <a:solidFill>
                  <a:srgbClr val="19BBD5"/>
                </a:solidFill>
              </a:rPr>
              <a:t>The LilyPad Arduino consists of an ATmega328 with the Arduino bootloader and a minimum number of external components to keep it as small (and as simple) as possible</a:t>
            </a:r>
            <a:endParaRPr>
              <a:solidFill>
                <a:srgbClr val="19BBD5"/>
              </a:solidFill>
            </a:endParaRPr>
          </a:p>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None/>
            </a:pPr>
            <a:r>
              <a:t/>
            </a:r>
            <a:endParaRPr/>
          </a:p>
        </p:txBody>
      </p:sp>
      <p:sp>
        <p:nvSpPr>
          <p:cNvPr id="418" name="Google Shape;418;p20"/>
          <p:cNvSpPr txBox="1"/>
          <p:nvPr>
            <p:ph type="title"/>
          </p:nvPr>
        </p:nvSpPr>
        <p:spPr>
          <a:xfrm>
            <a:off x="1855900" y="893175"/>
            <a:ext cx="5915700" cy="83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Hardware Description</a:t>
            </a:r>
            <a:endParaRPr/>
          </a:p>
        </p:txBody>
      </p:sp>
      <p:sp>
        <p:nvSpPr>
          <p:cNvPr id="419" name="Google Shape;419;p20"/>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21"/>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25" name="Google Shape;425;p21"/>
          <p:cNvPicPr preferRelativeResize="0"/>
          <p:nvPr/>
        </p:nvPicPr>
        <p:blipFill>
          <a:blip r:embed="rId3">
            <a:alphaModFix/>
          </a:blip>
          <a:stretch>
            <a:fillRect/>
          </a:stretch>
        </p:blipFill>
        <p:spPr>
          <a:xfrm>
            <a:off x="5757750" y="1397750"/>
            <a:ext cx="3163801" cy="2685874"/>
          </a:xfrm>
          <a:prstGeom prst="rect">
            <a:avLst/>
          </a:prstGeom>
          <a:noFill/>
          <a:ln>
            <a:noFill/>
          </a:ln>
        </p:spPr>
      </p:pic>
      <p:sp>
        <p:nvSpPr>
          <p:cNvPr id="426" name="Google Shape;426;p21"/>
          <p:cNvSpPr txBox="1"/>
          <p:nvPr/>
        </p:nvSpPr>
        <p:spPr>
          <a:xfrm>
            <a:off x="1498900" y="1334650"/>
            <a:ext cx="4156200" cy="2864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a:solidFill>
                  <a:srgbClr val="19BBD5"/>
                </a:solidFill>
                <a:latin typeface="Muli"/>
                <a:ea typeface="Muli"/>
                <a:cs typeface="Muli"/>
                <a:sym typeface="Muli"/>
              </a:rPr>
              <a:t>This board will run from 2V to 5V and offers large pin-out holes that make it easy to sew and connect. Each of these pins, with the exception of (+) and (-), can control an attached input or output device (like a light, motor, or switch).</a:t>
            </a:r>
            <a:endParaRPr>
              <a:solidFill>
                <a:srgbClr val="19BBD5"/>
              </a:solidFill>
              <a:latin typeface="Muli"/>
              <a:ea typeface="Muli"/>
              <a:cs typeface="Muli"/>
              <a:sym typeface="Muli"/>
            </a:endParaRPr>
          </a:p>
          <a:p>
            <a:pPr indent="0" lvl="0" marL="0" rtl="0" algn="just">
              <a:spcBef>
                <a:spcPts val="0"/>
              </a:spcBef>
              <a:spcAft>
                <a:spcPts val="0"/>
              </a:spcAft>
              <a:buClr>
                <a:schemeClr val="dk1"/>
              </a:buClr>
              <a:buSzPts val="1100"/>
              <a:buFont typeface="Arial"/>
              <a:buNone/>
            </a:pPr>
            <a:r>
              <a:rPr lang="en">
                <a:solidFill>
                  <a:srgbClr val="19BBD5"/>
                </a:solidFill>
                <a:latin typeface="Muli"/>
                <a:ea typeface="Muli"/>
                <a:cs typeface="Muli"/>
                <a:sym typeface="Muli"/>
              </a:rPr>
              <a:t>LilyPad is a wearable e-textile technology developed by Leah Buechley and cooperatively designed by Leah and SparkFun. Each LilyPad was creatively designed to have large connecting pads to allow them to be sewn into clothing. Various input, output, power, and sensor boards are available. They’re even washable!</a:t>
            </a:r>
            <a:endParaRPr>
              <a:solidFill>
                <a:srgbClr val="19BBD5"/>
              </a:solidFill>
              <a:latin typeface="Muli"/>
              <a:ea typeface="Muli"/>
              <a:cs typeface="Muli"/>
              <a:sym typeface="Muli"/>
            </a:endParaRPr>
          </a:p>
          <a:p>
            <a:pPr indent="0" lvl="0" marL="0" rtl="0" algn="l">
              <a:spcBef>
                <a:spcPts val="0"/>
              </a:spcBef>
              <a:spcAft>
                <a:spcPts val="0"/>
              </a:spcAft>
              <a:buNone/>
            </a:pPr>
            <a:r>
              <a:t/>
            </a:r>
            <a:endParaRPr>
              <a:latin typeface="Muli"/>
              <a:ea typeface="Muli"/>
              <a:cs typeface="Muli"/>
              <a:sym typeface="Mul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2"/>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32" name="Google Shape;432;p22"/>
          <p:cNvSpPr txBox="1"/>
          <p:nvPr/>
        </p:nvSpPr>
        <p:spPr>
          <a:xfrm>
            <a:off x="1139600" y="1113900"/>
            <a:ext cx="6139500" cy="291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9BBD5"/>
                </a:solidFill>
                <a:latin typeface="Muli"/>
                <a:ea typeface="Muli"/>
                <a:cs typeface="Muli"/>
                <a:sym typeface="Muli"/>
              </a:rPr>
              <a:t>ADXL335 Accelerometer</a:t>
            </a:r>
            <a:endParaRPr>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19BBD5"/>
              </a:solidFill>
              <a:latin typeface="Muli"/>
              <a:ea typeface="Muli"/>
              <a:cs typeface="Muli"/>
              <a:sym typeface="Muli"/>
            </a:endParaRPr>
          </a:p>
          <a:p>
            <a:pPr indent="0" lvl="0" marL="0" rtl="0" algn="just">
              <a:spcBef>
                <a:spcPts val="0"/>
              </a:spcBef>
              <a:spcAft>
                <a:spcPts val="0"/>
              </a:spcAft>
              <a:buNone/>
            </a:pPr>
            <a:r>
              <a:rPr lang="en">
                <a:solidFill>
                  <a:srgbClr val="19BBD5"/>
                </a:solidFill>
                <a:latin typeface="Muli"/>
                <a:ea typeface="Muli"/>
                <a:cs typeface="Muli"/>
                <a:sym typeface="Muli"/>
              </a:rPr>
              <a:t>The ADXL335 is a small, thin, low power, complete 3-axis accelerometer with signal conditioned voltage outputs. The product measures acceleration with a minimum full-scale range of 3 g. It can measure the static acceleration of gravity in tilt sensing applications, as well as dynamic acceleration resulting from motion, shock, or vibration.</a:t>
            </a:r>
            <a:endParaRPr>
              <a:solidFill>
                <a:srgbClr val="19BBD5"/>
              </a:solidFill>
              <a:latin typeface="Muli"/>
              <a:ea typeface="Muli"/>
              <a:cs typeface="Muli"/>
              <a:sym typeface="Muli"/>
            </a:endParaRPr>
          </a:p>
          <a:p>
            <a:pPr indent="0" lvl="0" marL="0" rtl="0" algn="just">
              <a:spcBef>
                <a:spcPts val="0"/>
              </a:spcBef>
              <a:spcAft>
                <a:spcPts val="0"/>
              </a:spcAft>
              <a:buClr>
                <a:schemeClr val="dk1"/>
              </a:buClr>
              <a:buSzPts val="1100"/>
              <a:buFont typeface="Arial"/>
              <a:buNone/>
            </a:pPr>
            <a:r>
              <a:t/>
            </a:r>
            <a:endParaRPr>
              <a:solidFill>
                <a:srgbClr val="19BBD5"/>
              </a:solidFill>
              <a:latin typeface="Muli"/>
              <a:ea typeface="Muli"/>
              <a:cs typeface="Muli"/>
              <a:sym typeface="Muli"/>
            </a:endParaRPr>
          </a:p>
          <a:p>
            <a:pPr indent="0" lvl="0" marL="0" rtl="0" algn="just">
              <a:spcBef>
                <a:spcPts val="0"/>
              </a:spcBef>
              <a:spcAft>
                <a:spcPts val="0"/>
              </a:spcAft>
              <a:buClr>
                <a:schemeClr val="dk1"/>
              </a:buClr>
              <a:buSzPts val="1100"/>
              <a:buFont typeface="Arial"/>
              <a:buNone/>
            </a:pPr>
            <a:r>
              <a:rPr lang="en">
                <a:solidFill>
                  <a:srgbClr val="19BBD5"/>
                </a:solidFill>
                <a:latin typeface="Muli"/>
                <a:ea typeface="Muli"/>
                <a:cs typeface="Muli"/>
                <a:sym typeface="Muli"/>
              </a:rPr>
              <a:t>The user selects the bandwidth of the accelerometer using the CX,</a:t>
            </a:r>
            <a:endParaRPr>
              <a:solidFill>
                <a:srgbClr val="19BBD5"/>
              </a:solidFill>
              <a:latin typeface="Muli"/>
              <a:ea typeface="Muli"/>
              <a:cs typeface="Muli"/>
              <a:sym typeface="Muli"/>
            </a:endParaRPr>
          </a:p>
          <a:p>
            <a:pPr indent="0" lvl="0" marL="0" rtl="0" algn="just">
              <a:spcBef>
                <a:spcPts val="0"/>
              </a:spcBef>
              <a:spcAft>
                <a:spcPts val="0"/>
              </a:spcAft>
              <a:buClr>
                <a:schemeClr val="dk1"/>
              </a:buClr>
              <a:buSzPts val="1100"/>
              <a:buFont typeface="Arial"/>
              <a:buNone/>
            </a:pPr>
            <a:r>
              <a:rPr lang="en">
                <a:solidFill>
                  <a:srgbClr val="19BBD5"/>
                </a:solidFill>
                <a:latin typeface="Muli"/>
                <a:ea typeface="Muli"/>
                <a:cs typeface="Muli"/>
                <a:sym typeface="Muli"/>
              </a:rPr>
              <a:t>CY, and CZ capacitors at the XOUT, YOUT, and ZOUT pins. Bandwidths can be selected to suit the application, with a range of 0.5 Hz to 1600 Hz for X and Y axes, and a range of 0.5 Hz to 550 Hz for the Z axis.</a:t>
            </a:r>
            <a:endParaRPr>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FFFFFF"/>
              </a:solidFill>
              <a:latin typeface="Muli"/>
              <a:ea typeface="Muli"/>
              <a:cs typeface="Muli"/>
              <a:sym typeface="Muli"/>
            </a:endParaRPr>
          </a:p>
          <a:p>
            <a:pPr indent="0" lvl="0" marL="0" rtl="0" algn="l">
              <a:spcBef>
                <a:spcPts val="0"/>
              </a:spcBef>
              <a:spcAft>
                <a:spcPts val="0"/>
              </a:spcAft>
              <a:buNone/>
            </a:pPr>
            <a:r>
              <a:t/>
            </a:r>
            <a:endParaRPr>
              <a:solidFill>
                <a:srgbClr val="FFFFFF"/>
              </a:solidFill>
              <a:latin typeface="Muli"/>
              <a:ea typeface="Muli"/>
              <a:cs typeface="Muli"/>
              <a:sym typeface="Mul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23"/>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38" name="Google Shape;438;p23"/>
          <p:cNvSpPr txBox="1"/>
          <p:nvPr/>
        </p:nvSpPr>
        <p:spPr>
          <a:xfrm>
            <a:off x="893175" y="1201175"/>
            <a:ext cx="4301700" cy="333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9BBD5"/>
                </a:solidFill>
                <a:latin typeface="Muli"/>
                <a:ea typeface="Muli"/>
                <a:cs typeface="Muli"/>
                <a:sym typeface="Muli"/>
              </a:rPr>
              <a:t>HT12E Encoder</a:t>
            </a:r>
            <a:endParaRPr>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19BBD5"/>
              </a:solidFill>
              <a:latin typeface="Muli"/>
              <a:ea typeface="Muli"/>
              <a:cs typeface="Muli"/>
              <a:sym typeface="Muli"/>
            </a:endParaRPr>
          </a:p>
          <a:p>
            <a:pPr indent="0" lvl="0" marL="0" rtl="0" algn="just">
              <a:spcBef>
                <a:spcPts val="0"/>
              </a:spcBef>
              <a:spcAft>
                <a:spcPts val="0"/>
              </a:spcAft>
              <a:buClr>
                <a:schemeClr val="dk1"/>
              </a:buClr>
              <a:buSzPts val="1100"/>
              <a:buFont typeface="Arial"/>
              <a:buNone/>
            </a:pPr>
            <a:r>
              <a:rPr lang="en">
                <a:solidFill>
                  <a:srgbClr val="19BBD5"/>
                </a:solidFill>
                <a:latin typeface="Muli"/>
                <a:ea typeface="Muli"/>
                <a:cs typeface="Muli"/>
                <a:sym typeface="Muli"/>
              </a:rPr>
              <a:t>HT12E is a 212 series encoder IC (Integrated Circuit) for remote control applications. It is commonly used for radio frequency (RF) applications. By using the paired HT12E encoder and HT12D decoder we can easily transmit and receive 12 bits of parallel data serially. HT12E simply converts 12 bit parallel data in to serial output which can be transmitted through a RF transmitter. These 12 bit parallel data is divided into 8 address bits and 4 data bits. We can provide 8 bit security code for data transmission and multiple receivers may be addressed using the same transmitter.</a:t>
            </a:r>
            <a:endParaRPr>
              <a:solidFill>
                <a:srgbClr val="19BBD5"/>
              </a:solidFill>
              <a:latin typeface="Muli"/>
              <a:ea typeface="Muli"/>
              <a:cs typeface="Muli"/>
              <a:sym typeface="Muli"/>
            </a:endParaRPr>
          </a:p>
          <a:p>
            <a:pPr indent="0" lvl="0" marL="0" rtl="0" algn="l">
              <a:spcBef>
                <a:spcPts val="0"/>
              </a:spcBef>
              <a:spcAft>
                <a:spcPts val="0"/>
              </a:spcAft>
              <a:buNone/>
            </a:pPr>
            <a:r>
              <a:t/>
            </a:r>
            <a:endParaRPr>
              <a:latin typeface="Muli"/>
              <a:ea typeface="Muli"/>
              <a:cs typeface="Muli"/>
              <a:sym typeface="Muli"/>
            </a:endParaRPr>
          </a:p>
        </p:txBody>
      </p:sp>
      <p:pic>
        <p:nvPicPr>
          <p:cNvPr id="439" name="Google Shape;439;p23"/>
          <p:cNvPicPr preferRelativeResize="0"/>
          <p:nvPr/>
        </p:nvPicPr>
        <p:blipFill>
          <a:blip r:embed="rId3">
            <a:alphaModFix/>
          </a:blip>
          <a:stretch>
            <a:fillRect/>
          </a:stretch>
        </p:blipFill>
        <p:spPr>
          <a:xfrm>
            <a:off x="5410425" y="1747875"/>
            <a:ext cx="2515275" cy="2421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24"/>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45" name="Google Shape;445;p24"/>
          <p:cNvSpPr txBox="1"/>
          <p:nvPr/>
        </p:nvSpPr>
        <p:spPr>
          <a:xfrm>
            <a:off x="893175" y="1406525"/>
            <a:ext cx="4301700" cy="333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9BBD5"/>
                </a:solidFill>
                <a:latin typeface="Muli"/>
                <a:ea typeface="Muli"/>
                <a:cs typeface="Muli"/>
                <a:sym typeface="Muli"/>
              </a:rPr>
              <a:t>HT12D Encoder</a:t>
            </a:r>
            <a:endParaRPr>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19BBD5"/>
              </a:solidFill>
              <a:latin typeface="Muli"/>
              <a:ea typeface="Muli"/>
              <a:cs typeface="Muli"/>
              <a:sym typeface="Muli"/>
            </a:endParaRPr>
          </a:p>
          <a:p>
            <a:pPr indent="0" lvl="0" marL="0" rtl="0" algn="just">
              <a:spcBef>
                <a:spcPts val="0"/>
              </a:spcBef>
              <a:spcAft>
                <a:spcPts val="0"/>
              </a:spcAft>
              <a:buNone/>
            </a:pPr>
            <a:r>
              <a:rPr lang="en">
                <a:solidFill>
                  <a:srgbClr val="19BBD5"/>
                </a:solidFill>
                <a:latin typeface="Muli"/>
                <a:ea typeface="Muli"/>
                <a:cs typeface="Muli"/>
                <a:sym typeface="Muli"/>
              </a:rPr>
              <a:t>HT12D IC is a CMOS series 12-bit RF decoder. Mostly remote control applications have this technology. It gets to interface with the third device and helps it to decode 12-bits data. In this decoder, only 4-bits are data the remaining part is the address. The address will describe the location but 4-bits combination could make 16 types of different combinations. The HT12D decoder can not work alone. It works with another counterpart called an encoder.</a:t>
            </a:r>
            <a:endParaRPr>
              <a:solidFill>
                <a:srgbClr val="19BBD5"/>
              </a:solidFill>
              <a:latin typeface="Muli"/>
              <a:ea typeface="Muli"/>
              <a:cs typeface="Muli"/>
              <a:sym typeface="Muli"/>
            </a:endParaRPr>
          </a:p>
          <a:p>
            <a:pPr indent="0" lvl="0" marL="0" rtl="0" algn="just">
              <a:spcBef>
                <a:spcPts val="0"/>
              </a:spcBef>
              <a:spcAft>
                <a:spcPts val="0"/>
              </a:spcAft>
              <a:buNone/>
            </a:pPr>
            <a:r>
              <a:t/>
            </a:r>
            <a:endParaRPr>
              <a:solidFill>
                <a:srgbClr val="F3F3F3"/>
              </a:solidFill>
              <a:latin typeface="Muli"/>
              <a:ea typeface="Muli"/>
              <a:cs typeface="Muli"/>
              <a:sym typeface="Muli"/>
            </a:endParaRPr>
          </a:p>
          <a:p>
            <a:pPr indent="0" lvl="0" marL="0" rtl="0" algn="l">
              <a:spcBef>
                <a:spcPts val="0"/>
              </a:spcBef>
              <a:spcAft>
                <a:spcPts val="0"/>
              </a:spcAft>
              <a:buNone/>
            </a:pPr>
            <a:r>
              <a:t/>
            </a:r>
            <a:endParaRPr>
              <a:latin typeface="Muli"/>
              <a:ea typeface="Muli"/>
              <a:cs typeface="Muli"/>
              <a:sym typeface="Muli"/>
            </a:endParaRPr>
          </a:p>
        </p:txBody>
      </p:sp>
      <p:pic>
        <p:nvPicPr>
          <p:cNvPr id="446" name="Google Shape;446;p24"/>
          <p:cNvPicPr preferRelativeResize="0"/>
          <p:nvPr/>
        </p:nvPicPr>
        <p:blipFill>
          <a:blip r:embed="rId3">
            <a:alphaModFix/>
          </a:blip>
          <a:stretch>
            <a:fillRect/>
          </a:stretch>
        </p:blipFill>
        <p:spPr>
          <a:xfrm>
            <a:off x="5328300" y="1567550"/>
            <a:ext cx="2461600" cy="23396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25"/>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52" name="Google Shape;452;p25"/>
          <p:cNvSpPr txBox="1"/>
          <p:nvPr/>
        </p:nvSpPr>
        <p:spPr>
          <a:xfrm>
            <a:off x="1337800" y="800825"/>
            <a:ext cx="5307600" cy="790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3100">
                <a:solidFill>
                  <a:srgbClr val="19BBD5"/>
                </a:solidFill>
                <a:latin typeface="Nixie One"/>
                <a:ea typeface="Nixie One"/>
                <a:cs typeface="Nixie One"/>
                <a:sym typeface="Nixie One"/>
              </a:rPr>
              <a:t>Working</a:t>
            </a:r>
            <a:endParaRPr b="1" sz="3100">
              <a:solidFill>
                <a:srgbClr val="19BBD5"/>
              </a:solidFill>
              <a:latin typeface="Nixie One"/>
              <a:ea typeface="Nixie One"/>
              <a:cs typeface="Nixie One"/>
              <a:sym typeface="Nixie One"/>
            </a:endParaRPr>
          </a:p>
          <a:p>
            <a:pPr indent="0" lvl="0" marL="0" rtl="0" algn="just">
              <a:spcBef>
                <a:spcPts val="0"/>
              </a:spcBef>
              <a:spcAft>
                <a:spcPts val="0"/>
              </a:spcAft>
              <a:buNone/>
            </a:pPr>
            <a:r>
              <a:t/>
            </a:r>
            <a:endParaRPr>
              <a:solidFill>
                <a:srgbClr val="F3F3F3"/>
              </a:solidFill>
              <a:latin typeface="Muli"/>
              <a:ea typeface="Muli"/>
              <a:cs typeface="Muli"/>
              <a:sym typeface="Muli"/>
            </a:endParaRPr>
          </a:p>
          <a:p>
            <a:pPr indent="0" lvl="0" marL="0" rtl="0" algn="l">
              <a:spcBef>
                <a:spcPts val="0"/>
              </a:spcBef>
              <a:spcAft>
                <a:spcPts val="0"/>
              </a:spcAft>
              <a:buNone/>
            </a:pPr>
            <a:r>
              <a:t/>
            </a:r>
            <a:endParaRPr>
              <a:latin typeface="Muli"/>
              <a:ea typeface="Muli"/>
              <a:cs typeface="Muli"/>
              <a:sym typeface="Muli"/>
            </a:endParaRPr>
          </a:p>
        </p:txBody>
      </p:sp>
      <p:pic>
        <p:nvPicPr>
          <p:cNvPr id="453" name="Google Shape;453;p25"/>
          <p:cNvPicPr preferRelativeResize="0"/>
          <p:nvPr/>
        </p:nvPicPr>
        <p:blipFill>
          <a:blip r:embed="rId3">
            <a:alphaModFix/>
          </a:blip>
          <a:stretch>
            <a:fillRect/>
          </a:stretch>
        </p:blipFill>
        <p:spPr>
          <a:xfrm>
            <a:off x="1337788" y="1478400"/>
            <a:ext cx="6184217" cy="3173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26"/>
          <p:cNvSpPr txBox="1"/>
          <p:nvPr>
            <p:ph type="title"/>
          </p:nvPr>
        </p:nvSpPr>
        <p:spPr>
          <a:xfrm>
            <a:off x="1732700" y="821200"/>
            <a:ext cx="4944300" cy="64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900"/>
              <a:t>RF433 Module</a:t>
            </a:r>
            <a:endParaRPr b="1" sz="1900"/>
          </a:p>
        </p:txBody>
      </p:sp>
      <p:sp>
        <p:nvSpPr>
          <p:cNvPr id="459" name="Google Shape;459;p26"/>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60" name="Google Shape;460;p26"/>
          <p:cNvSpPr txBox="1"/>
          <p:nvPr/>
        </p:nvSpPr>
        <p:spPr>
          <a:xfrm>
            <a:off x="1486300" y="1466500"/>
            <a:ext cx="3418800" cy="30813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rgbClr val="19BBD5"/>
                </a:solidFill>
                <a:latin typeface="Muli"/>
                <a:ea typeface="Muli"/>
                <a:cs typeface="Muli"/>
                <a:sym typeface="Muli"/>
              </a:rPr>
              <a:t>The RF module, as the name suggests, operates at Radio Frequency. The corresponding frequency range varies between 30 kHz 300 GHz. In this RF system, the digital data is represented as variations in the amplitude of carrier wave. This kind of modulation is known as Amplitude Shift Keying (ASK).</a:t>
            </a:r>
            <a:endParaRPr>
              <a:solidFill>
                <a:srgbClr val="19BBD5"/>
              </a:solidFill>
              <a:latin typeface="Muli"/>
              <a:ea typeface="Muli"/>
              <a:cs typeface="Muli"/>
              <a:sym typeface="Muli"/>
            </a:endParaRPr>
          </a:p>
          <a:p>
            <a:pPr indent="0" lvl="0" marL="0" rtl="0" algn="just">
              <a:spcBef>
                <a:spcPts val="0"/>
              </a:spcBef>
              <a:spcAft>
                <a:spcPts val="0"/>
              </a:spcAft>
              <a:buNone/>
            </a:pPr>
            <a:r>
              <a:t/>
            </a:r>
            <a:endParaRPr>
              <a:solidFill>
                <a:srgbClr val="19BBD5"/>
              </a:solidFill>
              <a:latin typeface="Muli"/>
              <a:ea typeface="Muli"/>
              <a:cs typeface="Muli"/>
              <a:sym typeface="Muli"/>
            </a:endParaRPr>
          </a:p>
          <a:p>
            <a:pPr indent="0" lvl="0" marL="0" rtl="0" algn="just">
              <a:spcBef>
                <a:spcPts val="0"/>
              </a:spcBef>
              <a:spcAft>
                <a:spcPts val="0"/>
              </a:spcAft>
              <a:buNone/>
            </a:pPr>
            <a:r>
              <a:rPr lang="en">
                <a:solidFill>
                  <a:srgbClr val="19BBD5"/>
                </a:solidFill>
                <a:latin typeface="Muli"/>
                <a:ea typeface="Muli"/>
                <a:cs typeface="Muli"/>
                <a:sym typeface="Muli"/>
              </a:rPr>
              <a:t>Transmission through RF is better than IR. Firstly, signals through RF can travel through larger distances making it suitable for long range applications.</a:t>
            </a:r>
            <a:endParaRPr>
              <a:solidFill>
                <a:srgbClr val="19BBD5"/>
              </a:solidFill>
              <a:latin typeface="Muli"/>
              <a:ea typeface="Muli"/>
              <a:cs typeface="Muli"/>
              <a:sym typeface="Muli"/>
            </a:endParaRPr>
          </a:p>
          <a:p>
            <a:pPr indent="0" lvl="0" marL="0" rtl="0" algn="just">
              <a:spcBef>
                <a:spcPts val="0"/>
              </a:spcBef>
              <a:spcAft>
                <a:spcPts val="0"/>
              </a:spcAft>
              <a:buClr>
                <a:schemeClr val="dk1"/>
              </a:buClr>
              <a:buSzPts val="1100"/>
              <a:buFont typeface="Arial"/>
              <a:buNone/>
            </a:pPr>
            <a:r>
              <a:t/>
            </a:r>
            <a:endParaRPr>
              <a:solidFill>
                <a:srgbClr val="C6DAEC"/>
              </a:solidFill>
              <a:latin typeface="Muli"/>
              <a:ea typeface="Muli"/>
              <a:cs typeface="Muli"/>
              <a:sym typeface="Muli"/>
            </a:endParaRPr>
          </a:p>
          <a:p>
            <a:pPr indent="0" lvl="0" marL="0" rtl="0" algn="l">
              <a:spcBef>
                <a:spcPts val="0"/>
              </a:spcBef>
              <a:spcAft>
                <a:spcPts val="0"/>
              </a:spcAft>
              <a:buNone/>
            </a:pPr>
            <a:r>
              <a:t/>
            </a:r>
            <a:endParaRPr>
              <a:solidFill>
                <a:srgbClr val="C6DAEC"/>
              </a:solidFill>
              <a:latin typeface="Muli"/>
              <a:ea typeface="Muli"/>
              <a:cs typeface="Muli"/>
              <a:sym typeface="Muli"/>
            </a:endParaRPr>
          </a:p>
        </p:txBody>
      </p:sp>
      <p:pic>
        <p:nvPicPr>
          <p:cNvPr id="461" name="Google Shape;461;p26"/>
          <p:cNvPicPr preferRelativeResize="0"/>
          <p:nvPr/>
        </p:nvPicPr>
        <p:blipFill>
          <a:blip r:embed="rId3">
            <a:alphaModFix/>
          </a:blip>
          <a:stretch>
            <a:fillRect/>
          </a:stretch>
        </p:blipFill>
        <p:spPr>
          <a:xfrm>
            <a:off x="5098575" y="1598350"/>
            <a:ext cx="2428800" cy="2621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27"/>
          <p:cNvSpPr txBox="1"/>
          <p:nvPr>
            <p:ph idx="4294967295" type="title"/>
          </p:nvPr>
        </p:nvSpPr>
        <p:spPr>
          <a:xfrm>
            <a:off x="1504100" y="659275"/>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100"/>
              <a:t>L293D Motor Driver</a:t>
            </a:r>
            <a:endParaRPr b="1" sz="2100"/>
          </a:p>
        </p:txBody>
      </p:sp>
      <p:sp>
        <p:nvSpPr>
          <p:cNvPr id="467" name="Google Shape;467;p27"/>
          <p:cNvSpPr/>
          <p:nvPr/>
        </p:nvSpPr>
        <p:spPr>
          <a:xfrm>
            <a:off x="623423" y="409575"/>
            <a:ext cx="463838" cy="463814"/>
          </a:xfrm>
          <a:custGeom>
            <a:rect b="b" l="l" r="r" t="t"/>
            <a:pathLst>
              <a:path extrusionOk="0" h="18757" w="18758">
                <a:moveTo>
                  <a:pt x="10039" y="2467"/>
                </a:moveTo>
                <a:lnTo>
                  <a:pt x="10380" y="2491"/>
                </a:lnTo>
                <a:lnTo>
                  <a:pt x="10674" y="2516"/>
                </a:lnTo>
                <a:lnTo>
                  <a:pt x="10869" y="2540"/>
                </a:lnTo>
                <a:lnTo>
                  <a:pt x="10967" y="2564"/>
                </a:lnTo>
                <a:lnTo>
                  <a:pt x="10991" y="2589"/>
                </a:lnTo>
                <a:lnTo>
                  <a:pt x="10967" y="2638"/>
                </a:lnTo>
                <a:lnTo>
                  <a:pt x="10893" y="2784"/>
                </a:lnTo>
                <a:lnTo>
                  <a:pt x="10771" y="2955"/>
                </a:lnTo>
                <a:lnTo>
                  <a:pt x="10600" y="3151"/>
                </a:lnTo>
                <a:lnTo>
                  <a:pt x="10405" y="3322"/>
                </a:lnTo>
                <a:lnTo>
                  <a:pt x="10209" y="3468"/>
                </a:lnTo>
                <a:lnTo>
                  <a:pt x="10039" y="3590"/>
                </a:lnTo>
                <a:lnTo>
                  <a:pt x="9941" y="3615"/>
                </a:lnTo>
                <a:lnTo>
                  <a:pt x="9843" y="3639"/>
                </a:lnTo>
                <a:lnTo>
                  <a:pt x="9745" y="3663"/>
                </a:lnTo>
                <a:lnTo>
                  <a:pt x="9648" y="3737"/>
                </a:lnTo>
                <a:lnTo>
                  <a:pt x="9550" y="3810"/>
                </a:lnTo>
                <a:lnTo>
                  <a:pt x="9452" y="3883"/>
                </a:lnTo>
                <a:lnTo>
                  <a:pt x="9355" y="3957"/>
                </a:lnTo>
                <a:lnTo>
                  <a:pt x="9257" y="3981"/>
                </a:lnTo>
                <a:lnTo>
                  <a:pt x="9159" y="4005"/>
                </a:lnTo>
                <a:lnTo>
                  <a:pt x="9086" y="4005"/>
                </a:lnTo>
                <a:lnTo>
                  <a:pt x="8988" y="4054"/>
                </a:lnTo>
                <a:lnTo>
                  <a:pt x="8866" y="4128"/>
                </a:lnTo>
                <a:lnTo>
                  <a:pt x="8793" y="4201"/>
                </a:lnTo>
                <a:lnTo>
                  <a:pt x="8695" y="4274"/>
                </a:lnTo>
                <a:lnTo>
                  <a:pt x="8598" y="4323"/>
                </a:lnTo>
                <a:lnTo>
                  <a:pt x="8500" y="4372"/>
                </a:lnTo>
                <a:lnTo>
                  <a:pt x="8304" y="4372"/>
                </a:lnTo>
                <a:lnTo>
                  <a:pt x="8207" y="4323"/>
                </a:lnTo>
                <a:lnTo>
                  <a:pt x="8109" y="4274"/>
                </a:lnTo>
                <a:lnTo>
                  <a:pt x="8036" y="4201"/>
                </a:lnTo>
                <a:lnTo>
                  <a:pt x="7963" y="4103"/>
                </a:lnTo>
                <a:lnTo>
                  <a:pt x="7938" y="4005"/>
                </a:lnTo>
                <a:lnTo>
                  <a:pt x="7963" y="3908"/>
                </a:lnTo>
                <a:lnTo>
                  <a:pt x="8036" y="3810"/>
                </a:lnTo>
                <a:lnTo>
                  <a:pt x="8109" y="3712"/>
                </a:lnTo>
                <a:lnTo>
                  <a:pt x="8158" y="3615"/>
                </a:lnTo>
                <a:lnTo>
                  <a:pt x="8207" y="3517"/>
                </a:lnTo>
                <a:lnTo>
                  <a:pt x="8207" y="3419"/>
                </a:lnTo>
                <a:lnTo>
                  <a:pt x="8182" y="3273"/>
                </a:lnTo>
                <a:lnTo>
                  <a:pt x="8158" y="3199"/>
                </a:lnTo>
                <a:lnTo>
                  <a:pt x="8109" y="3151"/>
                </a:lnTo>
                <a:lnTo>
                  <a:pt x="8060" y="3102"/>
                </a:lnTo>
                <a:lnTo>
                  <a:pt x="7987" y="3077"/>
                </a:lnTo>
                <a:lnTo>
                  <a:pt x="7840" y="3053"/>
                </a:lnTo>
                <a:lnTo>
                  <a:pt x="7669" y="3028"/>
                </a:lnTo>
                <a:lnTo>
                  <a:pt x="7596" y="2980"/>
                </a:lnTo>
                <a:lnTo>
                  <a:pt x="7547" y="2955"/>
                </a:lnTo>
                <a:lnTo>
                  <a:pt x="7523" y="2906"/>
                </a:lnTo>
                <a:lnTo>
                  <a:pt x="7547" y="2833"/>
                </a:lnTo>
                <a:lnTo>
                  <a:pt x="7572" y="2760"/>
                </a:lnTo>
                <a:lnTo>
                  <a:pt x="7645" y="2662"/>
                </a:lnTo>
                <a:lnTo>
                  <a:pt x="7694" y="2638"/>
                </a:lnTo>
                <a:lnTo>
                  <a:pt x="7792" y="2589"/>
                </a:lnTo>
                <a:lnTo>
                  <a:pt x="8036" y="2540"/>
                </a:lnTo>
                <a:lnTo>
                  <a:pt x="8329" y="2491"/>
                </a:lnTo>
                <a:lnTo>
                  <a:pt x="8671" y="2467"/>
                </a:lnTo>
                <a:close/>
                <a:moveTo>
                  <a:pt x="11455" y="4763"/>
                </a:moveTo>
                <a:lnTo>
                  <a:pt x="11528" y="4787"/>
                </a:lnTo>
                <a:lnTo>
                  <a:pt x="11577" y="4811"/>
                </a:lnTo>
                <a:lnTo>
                  <a:pt x="11626" y="4885"/>
                </a:lnTo>
                <a:lnTo>
                  <a:pt x="11650" y="4958"/>
                </a:lnTo>
                <a:lnTo>
                  <a:pt x="11626" y="5031"/>
                </a:lnTo>
                <a:lnTo>
                  <a:pt x="11577" y="5153"/>
                </a:lnTo>
                <a:lnTo>
                  <a:pt x="11528" y="5251"/>
                </a:lnTo>
                <a:lnTo>
                  <a:pt x="11455" y="5324"/>
                </a:lnTo>
                <a:lnTo>
                  <a:pt x="11357" y="5398"/>
                </a:lnTo>
                <a:lnTo>
                  <a:pt x="11260" y="5471"/>
                </a:lnTo>
                <a:lnTo>
                  <a:pt x="11162" y="5520"/>
                </a:lnTo>
                <a:lnTo>
                  <a:pt x="10991" y="5520"/>
                </a:lnTo>
                <a:lnTo>
                  <a:pt x="10942" y="5471"/>
                </a:lnTo>
                <a:lnTo>
                  <a:pt x="10893" y="5398"/>
                </a:lnTo>
                <a:lnTo>
                  <a:pt x="10869" y="5324"/>
                </a:lnTo>
                <a:lnTo>
                  <a:pt x="10893" y="5251"/>
                </a:lnTo>
                <a:lnTo>
                  <a:pt x="10942" y="5153"/>
                </a:lnTo>
                <a:lnTo>
                  <a:pt x="10991" y="5031"/>
                </a:lnTo>
                <a:lnTo>
                  <a:pt x="11064" y="4958"/>
                </a:lnTo>
                <a:lnTo>
                  <a:pt x="11162" y="4885"/>
                </a:lnTo>
                <a:lnTo>
                  <a:pt x="11260" y="4811"/>
                </a:lnTo>
                <a:lnTo>
                  <a:pt x="11357" y="4787"/>
                </a:lnTo>
                <a:lnTo>
                  <a:pt x="11455" y="4763"/>
                </a:lnTo>
                <a:close/>
                <a:moveTo>
                  <a:pt x="16437" y="12260"/>
                </a:moveTo>
                <a:lnTo>
                  <a:pt x="16511" y="12285"/>
                </a:lnTo>
                <a:lnTo>
                  <a:pt x="16535" y="12334"/>
                </a:lnTo>
                <a:lnTo>
                  <a:pt x="16559" y="12407"/>
                </a:lnTo>
                <a:lnTo>
                  <a:pt x="16584" y="12578"/>
                </a:lnTo>
                <a:lnTo>
                  <a:pt x="16584" y="12651"/>
                </a:lnTo>
                <a:lnTo>
                  <a:pt x="16535" y="12749"/>
                </a:lnTo>
                <a:lnTo>
                  <a:pt x="16486" y="12871"/>
                </a:lnTo>
                <a:lnTo>
                  <a:pt x="16413" y="12944"/>
                </a:lnTo>
                <a:lnTo>
                  <a:pt x="16340" y="13042"/>
                </a:lnTo>
                <a:lnTo>
                  <a:pt x="16266" y="13140"/>
                </a:lnTo>
                <a:lnTo>
                  <a:pt x="16218" y="13237"/>
                </a:lnTo>
                <a:lnTo>
                  <a:pt x="16218" y="13335"/>
                </a:lnTo>
                <a:lnTo>
                  <a:pt x="16193" y="13482"/>
                </a:lnTo>
                <a:lnTo>
                  <a:pt x="16144" y="13555"/>
                </a:lnTo>
                <a:lnTo>
                  <a:pt x="16120" y="13628"/>
                </a:lnTo>
                <a:lnTo>
                  <a:pt x="16071" y="13653"/>
                </a:lnTo>
                <a:lnTo>
                  <a:pt x="15973" y="13653"/>
                </a:lnTo>
                <a:lnTo>
                  <a:pt x="15924" y="13628"/>
                </a:lnTo>
                <a:lnTo>
                  <a:pt x="15900" y="13555"/>
                </a:lnTo>
                <a:lnTo>
                  <a:pt x="15851" y="13433"/>
                </a:lnTo>
                <a:lnTo>
                  <a:pt x="15851" y="13286"/>
                </a:lnTo>
                <a:lnTo>
                  <a:pt x="15827" y="13140"/>
                </a:lnTo>
                <a:lnTo>
                  <a:pt x="15851" y="12969"/>
                </a:lnTo>
                <a:lnTo>
                  <a:pt x="15924" y="12798"/>
                </a:lnTo>
                <a:lnTo>
                  <a:pt x="15998" y="12627"/>
                </a:lnTo>
                <a:lnTo>
                  <a:pt x="16120" y="12480"/>
                </a:lnTo>
                <a:lnTo>
                  <a:pt x="16242" y="12383"/>
                </a:lnTo>
                <a:lnTo>
                  <a:pt x="16340" y="12309"/>
                </a:lnTo>
                <a:lnTo>
                  <a:pt x="16437" y="12260"/>
                </a:lnTo>
                <a:close/>
                <a:moveTo>
                  <a:pt x="13922" y="3615"/>
                </a:moveTo>
                <a:lnTo>
                  <a:pt x="14239" y="3639"/>
                </a:lnTo>
                <a:lnTo>
                  <a:pt x="14483" y="3639"/>
                </a:lnTo>
                <a:lnTo>
                  <a:pt x="14679" y="3688"/>
                </a:lnTo>
                <a:lnTo>
                  <a:pt x="14777" y="3712"/>
                </a:lnTo>
                <a:lnTo>
                  <a:pt x="14825" y="3737"/>
                </a:lnTo>
                <a:lnTo>
                  <a:pt x="14874" y="3761"/>
                </a:lnTo>
                <a:lnTo>
                  <a:pt x="14923" y="3737"/>
                </a:lnTo>
                <a:lnTo>
                  <a:pt x="14972" y="3712"/>
                </a:lnTo>
                <a:lnTo>
                  <a:pt x="15045" y="3688"/>
                </a:lnTo>
                <a:lnTo>
                  <a:pt x="15143" y="3663"/>
                </a:lnTo>
                <a:lnTo>
                  <a:pt x="15485" y="3639"/>
                </a:lnTo>
                <a:lnTo>
                  <a:pt x="15900" y="4103"/>
                </a:lnTo>
                <a:lnTo>
                  <a:pt x="16291" y="4616"/>
                </a:lnTo>
                <a:lnTo>
                  <a:pt x="16633" y="5153"/>
                </a:lnTo>
                <a:lnTo>
                  <a:pt x="16926" y="5715"/>
                </a:lnTo>
                <a:lnTo>
                  <a:pt x="17194" y="6301"/>
                </a:lnTo>
                <a:lnTo>
                  <a:pt x="17390" y="6912"/>
                </a:lnTo>
                <a:lnTo>
                  <a:pt x="17561" y="7547"/>
                </a:lnTo>
                <a:lnTo>
                  <a:pt x="17683" y="8182"/>
                </a:lnTo>
                <a:lnTo>
                  <a:pt x="17414" y="8157"/>
                </a:lnTo>
                <a:lnTo>
                  <a:pt x="17317" y="8133"/>
                </a:lnTo>
                <a:lnTo>
                  <a:pt x="17268" y="8084"/>
                </a:lnTo>
                <a:lnTo>
                  <a:pt x="17219" y="8060"/>
                </a:lnTo>
                <a:lnTo>
                  <a:pt x="17146" y="8035"/>
                </a:lnTo>
                <a:lnTo>
                  <a:pt x="16975" y="8011"/>
                </a:lnTo>
                <a:lnTo>
                  <a:pt x="16877" y="7986"/>
                </a:lnTo>
                <a:lnTo>
                  <a:pt x="16779" y="7938"/>
                </a:lnTo>
                <a:lnTo>
                  <a:pt x="16682" y="7889"/>
                </a:lnTo>
                <a:lnTo>
                  <a:pt x="16584" y="7815"/>
                </a:lnTo>
                <a:lnTo>
                  <a:pt x="16511" y="7742"/>
                </a:lnTo>
                <a:lnTo>
                  <a:pt x="16437" y="7693"/>
                </a:lnTo>
                <a:lnTo>
                  <a:pt x="16364" y="7693"/>
                </a:lnTo>
                <a:lnTo>
                  <a:pt x="16315" y="7718"/>
                </a:lnTo>
                <a:lnTo>
                  <a:pt x="16291" y="7767"/>
                </a:lnTo>
                <a:lnTo>
                  <a:pt x="16291" y="7840"/>
                </a:lnTo>
                <a:lnTo>
                  <a:pt x="16340" y="7913"/>
                </a:lnTo>
                <a:lnTo>
                  <a:pt x="16413" y="8011"/>
                </a:lnTo>
                <a:lnTo>
                  <a:pt x="16486" y="8084"/>
                </a:lnTo>
                <a:lnTo>
                  <a:pt x="16584" y="8133"/>
                </a:lnTo>
                <a:lnTo>
                  <a:pt x="16706" y="8182"/>
                </a:lnTo>
                <a:lnTo>
                  <a:pt x="16779" y="8182"/>
                </a:lnTo>
                <a:lnTo>
                  <a:pt x="16877" y="8206"/>
                </a:lnTo>
                <a:lnTo>
                  <a:pt x="16975" y="8255"/>
                </a:lnTo>
                <a:lnTo>
                  <a:pt x="17072" y="8304"/>
                </a:lnTo>
                <a:lnTo>
                  <a:pt x="17170" y="8377"/>
                </a:lnTo>
                <a:lnTo>
                  <a:pt x="17194" y="8426"/>
                </a:lnTo>
                <a:lnTo>
                  <a:pt x="17219" y="8475"/>
                </a:lnTo>
                <a:lnTo>
                  <a:pt x="17194" y="8621"/>
                </a:lnTo>
                <a:lnTo>
                  <a:pt x="17097" y="8792"/>
                </a:lnTo>
                <a:lnTo>
                  <a:pt x="16975" y="8963"/>
                </a:lnTo>
                <a:lnTo>
                  <a:pt x="16804" y="9110"/>
                </a:lnTo>
                <a:lnTo>
                  <a:pt x="16657" y="9232"/>
                </a:lnTo>
                <a:lnTo>
                  <a:pt x="16511" y="9305"/>
                </a:lnTo>
                <a:lnTo>
                  <a:pt x="16413" y="9330"/>
                </a:lnTo>
                <a:lnTo>
                  <a:pt x="16242" y="9354"/>
                </a:lnTo>
                <a:lnTo>
                  <a:pt x="16169" y="9378"/>
                </a:lnTo>
                <a:lnTo>
                  <a:pt x="16120" y="9427"/>
                </a:lnTo>
                <a:lnTo>
                  <a:pt x="16071" y="9452"/>
                </a:lnTo>
                <a:lnTo>
                  <a:pt x="16022" y="9476"/>
                </a:lnTo>
                <a:lnTo>
                  <a:pt x="15973" y="9452"/>
                </a:lnTo>
                <a:lnTo>
                  <a:pt x="15924" y="9427"/>
                </a:lnTo>
                <a:lnTo>
                  <a:pt x="15900" y="9378"/>
                </a:lnTo>
                <a:lnTo>
                  <a:pt x="15851" y="9305"/>
                </a:lnTo>
                <a:lnTo>
                  <a:pt x="15827" y="9134"/>
                </a:lnTo>
                <a:lnTo>
                  <a:pt x="15802" y="9037"/>
                </a:lnTo>
                <a:lnTo>
                  <a:pt x="15729" y="8890"/>
                </a:lnTo>
                <a:lnTo>
                  <a:pt x="15607" y="8743"/>
                </a:lnTo>
                <a:lnTo>
                  <a:pt x="15460" y="8573"/>
                </a:lnTo>
                <a:lnTo>
                  <a:pt x="15314" y="8402"/>
                </a:lnTo>
                <a:lnTo>
                  <a:pt x="15192" y="8255"/>
                </a:lnTo>
                <a:lnTo>
                  <a:pt x="15094" y="8108"/>
                </a:lnTo>
                <a:lnTo>
                  <a:pt x="15070" y="8011"/>
                </a:lnTo>
                <a:lnTo>
                  <a:pt x="15070" y="7938"/>
                </a:lnTo>
                <a:lnTo>
                  <a:pt x="15045" y="7889"/>
                </a:lnTo>
                <a:lnTo>
                  <a:pt x="15021" y="7889"/>
                </a:lnTo>
                <a:lnTo>
                  <a:pt x="14972" y="7913"/>
                </a:lnTo>
                <a:lnTo>
                  <a:pt x="14948" y="7962"/>
                </a:lnTo>
                <a:lnTo>
                  <a:pt x="14899" y="8035"/>
                </a:lnTo>
                <a:lnTo>
                  <a:pt x="14874" y="8182"/>
                </a:lnTo>
                <a:lnTo>
                  <a:pt x="14899" y="8279"/>
                </a:lnTo>
                <a:lnTo>
                  <a:pt x="14972" y="8402"/>
                </a:lnTo>
                <a:lnTo>
                  <a:pt x="15045" y="8548"/>
                </a:lnTo>
                <a:lnTo>
                  <a:pt x="15167" y="8670"/>
                </a:lnTo>
                <a:lnTo>
                  <a:pt x="15265" y="8792"/>
                </a:lnTo>
                <a:lnTo>
                  <a:pt x="15363" y="8914"/>
                </a:lnTo>
                <a:lnTo>
                  <a:pt x="15436" y="9037"/>
                </a:lnTo>
                <a:lnTo>
                  <a:pt x="15460" y="9134"/>
                </a:lnTo>
                <a:lnTo>
                  <a:pt x="15460" y="9232"/>
                </a:lnTo>
                <a:lnTo>
                  <a:pt x="15509" y="9330"/>
                </a:lnTo>
                <a:lnTo>
                  <a:pt x="15558" y="9427"/>
                </a:lnTo>
                <a:lnTo>
                  <a:pt x="15631" y="9525"/>
                </a:lnTo>
                <a:lnTo>
                  <a:pt x="15753" y="9598"/>
                </a:lnTo>
                <a:lnTo>
                  <a:pt x="15900" y="9647"/>
                </a:lnTo>
                <a:lnTo>
                  <a:pt x="16047" y="9696"/>
                </a:lnTo>
                <a:lnTo>
                  <a:pt x="16218" y="9720"/>
                </a:lnTo>
                <a:lnTo>
                  <a:pt x="16364" y="9720"/>
                </a:lnTo>
                <a:lnTo>
                  <a:pt x="16486" y="9769"/>
                </a:lnTo>
                <a:lnTo>
                  <a:pt x="16559" y="9818"/>
                </a:lnTo>
                <a:lnTo>
                  <a:pt x="16584" y="9867"/>
                </a:lnTo>
                <a:lnTo>
                  <a:pt x="16584" y="9916"/>
                </a:lnTo>
                <a:lnTo>
                  <a:pt x="16559" y="10013"/>
                </a:lnTo>
                <a:lnTo>
                  <a:pt x="16437" y="10209"/>
                </a:lnTo>
                <a:lnTo>
                  <a:pt x="16242" y="10429"/>
                </a:lnTo>
                <a:lnTo>
                  <a:pt x="16022" y="10673"/>
                </a:lnTo>
                <a:lnTo>
                  <a:pt x="15802" y="10917"/>
                </a:lnTo>
                <a:lnTo>
                  <a:pt x="15631" y="11186"/>
                </a:lnTo>
                <a:lnTo>
                  <a:pt x="15485" y="11430"/>
                </a:lnTo>
                <a:lnTo>
                  <a:pt x="15460" y="11528"/>
                </a:lnTo>
                <a:lnTo>
                  <a:pt x="15460" y="11625"/>
                </a:lnTo>
                <a:lnTo>
                  <a:pt x="15460" y="11772"/>
                </a:lnTo>
                <a:lnTo>
                  <a:pt x="15485" y="11918"/>
                </a:lnTo>
                <a:lnTo>
                  <a:pt x="15509" y="12016"/>
                </a:lnTo>
                <a:lnTo>
                  <a:pt x="15558" y="12089"/>
                </a:lnTo>
                <a:lnTo>
                  <a:pt x="15583" y="12138"/>
                </a:lnTo>
                <a:lnTo>
                  <a:pt x="15607" y="12212"/>
                </a:lnTo>
                <a:lnTo>
                  <a:pt x="15631" y="12383"/>
                </a:lnTo>
                <a:lnTo>
                  <a:pt x="15607" y="12480"/>
                </a:lnTo>
                <a:lnTo>
                  <a:pt x="15509" y="12651"/>
                </a:lnTo>
                <a:lnTo>
                  <a:pt x="15363" y="12847"/>
                </a:lnTo>
                <a:lnTo>
                  <a:pt x="15167" y="13042"/>
                </a:lnTo>
                <a:lnTo>
                  <a:pt x="14972" y="13237"/>
                </a:lnTo>
                <a:lnTo>
                  <a:pt x="14825" y="13433"/>
                </a:lnTo>
                <a:lnTo>
                  <a:pt x="14728" y="13604"/>
                </a:lnTo>
                <a:lnTo>
                  <a:pt x="14679" y="13701"/>
                </a:lnTo>
                <a:lnTo>
                  <a:pt x="14654" y="13823"/>
                </a:lnTo>
                <a:lnTo>
                  <a:pt x="14581" y="13970"/>
                </a:lnTo>
                <a:lnTo>
                  <a:pt x="14459" y="14117"/>
                </a:lnTo>
                <a:lnTo>
                  <a:pt x="14313" y="14288"/>
                </a:lnTo>
                <a:lnTo>
                  <a:pt x="14142" y="14434"/>
                </a:lnTo>
                <a:lnTo>
                  <a:pt x="13995" y="14556"/>
                </a:lnTo>
                <a:lnTo>
                  <a:pt x="13848" y="14629"/>
                </a:lnTo>
                <a:lnTo>
                  <a:pt x="13726" y="14654"/>
                </a:lnTo>
                <a:lnTo>
                  <a:pt x="13653" y="14654"/>
                </a:lnTo>
                <a:lnTo>
                  <a:pt x="13555" y="14605"/>
                </a:lnTo>
                <a:lnTo>
                  <a:pt x="13458" y="14556"/>
                </a:lnTo>
                <a:lnTo>
                  <a:pt x="13360" y="14483"/>
                </a:lnTo>
                <a:lnTo>
                  <a:pt x="13287" y="14385"/>
                </a:lnTo>
                <a:lnTo>
                  <a:pt x="13213" y="14288"/>
                </a:lnTo>
                <a:lnTo>
                  <a:pt x="13189" y="14190"/>
                </a:lnTo>
                <a:lnTo>
                  <a:pt x="13165" y="14092"/>
                </a:lnTo>
                <a:lnTo>
                  <a:pt x="13140" y="13921"/>
                </a:lnTo>
                <a:lnTo>
                  <a:pt x="13116" y="13848"/>
                </a:lnTo>
                <a:lnTo>
                  <a:pt x="13067" y="13799"/>
                </a:lnTo>
                <a:lnTo>
                  <a:pt x="13043" y="13750"/>
                </a:lnTo>
                <a:lnTo>
                  <a:pt x="12994" y="13677"/>
                </a:lnTo>
                <a:lnTo>
                  <a:pt x="12969" y="13530"/>
                </a:lnTo>
                <a:lnTo>
                  <a:pt x="12945" y="13359"/>
                </a:lnTo>
                <a:lnTo>
                  <a:pt x="12920" y="13286"/>
                </a:lnTo>
                <a:lnTo>
                  <a:pt x="12872" y="13237"/>
                </a:lnTo>
                <a:lnTo>
                  <a:pt x="12847" y="13164"/>
                </a:lnTo>
                <a:lnTo>
                  <a:pt x="12823" y="13066"/>
                </a:lnTo>
                <a:lnTo>
                  <a:pt x="12798" y="12920"/>
                </a:lnTo>
                <a:lnTo>
                  <a:pt x="12774" y="12749"/>
                </a:lnTo>
                <a:lnTo>
                  <a:pt x="12798" y="12602"/>
                </a:lnTo>
                <a:lnTo>
                  <a:pt x="12823" y="12456"/>
                </a:lnTo>
                <a:lnTo>
                  <a:pt x="12847" y="12358"/>
                </a:lnTo>
                <a:lnTo>
                  <a:pt x="12872" y="12285"/>
                </a:lnTo>
                <a:lnTo>
                  <a:pt x="12920" y="12236"/>
                </a:lnTo>
                <a:lnTo>
                  <a:pt x="12945" y="12163"/>
                </a:lnTo>
                <a:lnTo>
                  <a:pt x="12969" y="11992"/>
                </a:lnTo>
                <a:lnTo>
                  <a:pt x="12945" y="11894"/>
                </a:lnTo>
                <a:lnTo>
                  <a:pt x="12896" y="11772"/>
                </a:lnTo>
                <a:lnTo>
                  <a:pt x="12798" y="11650"/>
                </a:lnTo>
                <a:lnTo>
                  <a:pt x="12701" y="11528"/>
                </a:lnTo>
                <a:lnTo>
                  <a:pt x="12578" y="11381"/>
                </a:lnTo>
                <a:lnTo>
                  <a:pt x="12481" y="11210"/>
                </a:lnTo>
                <a:lnTo>
                  <a:pt x="12432" y="11015"/>
                </a:lnTo>
                <a:lnTo>
                  <a:pt x="12408" y="10844"/>
                </a:lnTo>
                <a:lnTo>
                  <a:pt x="12408" y="10697"/>
                </a:lnTo>
                <a:lnTo>
                  <a:pt x="12383" y="10551"/>
                </a:lnTo>
                <a:lnTo>
                  <a:pt x="12334" y="10453"/>
                </a:lnTo>
                <a:lnTo>
                  <a:pt x="12310" y="10380"/>
                </a:lnTo>
                <a:lnTo>
                  <a:pt x="12261" y="10331"/>
                </a:lnTo>
                <a:lnTo>
                  <a:pt x="12188" y="10307"/>
                </a:lnTo>
                <a:lnTo>
                  <a:pt x="12017" y="10282"/>
                </a:lnTo>
                <a:lnTo>
                  <a:pt x="11870" y="10307"/>
                </a:lnTo>
                <a:lnTo>
                  <a:pt x="11797" y="10331"/>
                </a:lnTo>
                <a:lnTo>
                  <a:pt x="11748" y="10380"/>
                </a:lnTo>
                <a:lnTo>
                  <a:pt x="11675" y="10429"/>
                </a:lnTo>
                <a:lnTo>
                  <a:pt x="11553" y="10453"/>
                </a:lnTo>
                <a:lnTo>
                  <a:pt x="11406" y="10478"/>
                </a:lnTo>
                <a:lnTo>
                  <a:pt x="11260" y="10478"/>
                </a:lnTo>
                <a:lnTo>
                  <a:pt x="11089" y="10453"/>
                </a:lnTo>
                <a:lnTo>
                  <a:pt x="10893" y="10355"/>
                </a:lnTo>
                <a:lnTo>
                  <a:pt x="10674" y="10233"/>
                </a:lnTo>
                <a:lnTo>
                  <a:pt x="10503" y="10087"/>
                </a:lnTo>
                <a:lnTo>
                  <a:pt x="10429" y="10013"/>
                </a:lnTo>
                <a:lnTo>
                  <a:pt x="10356" y="9891"/>
                </a:lnTo>
                <a:lnTo>
                  <a:pt x="10234" y="9598"/>
                </a:lnTo>
                <a:lnTo>
                  <a:pt x="10161" y="9281"/>
                </a:lnTo>
                <a:lnTo>
                  <a:pt x="10112" y="8963"/>
                </a:lnTo>
                <a:lnTo>
                  <a:pt x="10136" y="8792"/>
                </a:lnTo>
                <a:lnTo>
                  <a:pt x="10161" y="8621"/>
                </a:lnTo>
                <a:lnTo>
                  <a:pt x="10258" y="8279"/>
                </a:lnTo>
                <a:lnTo>
                  <a:pt x="10332" y="8108"/>
                </a:lnTo>
                <a:lnTo>
                  <a:pt x="10405" y="7962"/>
                </a:lnTo>
                <a:lnTo>
                  <a:pt x="10503" y="7815"/>
                </a:lnTo>
                <a:lnTo>
                  <a:pt x="10600" y="7718"/>
                </a:lnTo>
                <a:lnTo>
                  <a:pt x="10796" y="7522"/>
                </a:lnTo>
                <a:lnTo>
                  <a:pt x="10991" y="7376"/>
                </a:lnTo>
                <a:lnTo>
                  <a:pt x="11162" y="7278"/>
                </a:lnTo>
                <a:lnTo>
                  <a:pt x="11260" y="7229"/>
                </a:lnTo>
                <a:lnTo>
                  <a:pt x="11431" y="7205"/>
                </a:lnTo>
                <a:lnTo>
                  <a:pt x="11504" y="7180"/>
                </a:lnTo>
                <a:lnTo>
                  <a:pt x="11553" y="7132"/>
                </a:lnTo>
                <a:lnTo>
                  <a:pt x="11626" y="7107"/>
                </a:lnTo>
                <a:lnTo>
                  <a:pt x="11724" y="7083"/>
                </a:lnTo>
                <a:lnTo>
                  <a:pt x="11870" y="7058"/>
                </a:lnTo>
                <a:lnTo>
                  <a:pt x="12188" y="7058"/>
                </a:lnTo>
                <a:lnTo>
                  <a:pt x="12359" y="7107"/>
                </a:lnTo>
                <a:lnTo>
                  <a:pt x="12481" y="7156"/>
                </a:lnTo>
                <a:lnTo>
                  <a:pt x="12603" y="7229"/>
                </a:lnTo>
                <a:lnTo>
                  <a:pt x="12676" y="7303"/>
                </a:lnTo>
                <a:lnTo>
                  <a:pt x="12774" y="7376"/>
                </a:lnTo>
                <a:lnTo>
                  <a:pt x="12896" y="7425"/>
                </a:lnTo>
                <a:lnTo>
                  <a:pt x="12969" y="7425"/>
                </a:lnTo>
                <a:lnTo>
                  <a:pt x="13140" y="7449"/>
                </a:lnTo>
                <a:lnTo>
                  <a:pt x="13213" y="7498"/>
                </a:lnTo>
                <a:lnTo>
                  <a:pt x="13262" y="7522"/>
                </a:lnTo>
                <a:lnTo>
                  <a:pt x="13311" y="7547"/>
                </a:lnTo>
                <a:lnTo>
                  <a:pt x="13360" y="7571"/>
                </a:lnTo>
                <a:lnTo>
                  <a:pt x="13409" y="7547"/>
                </a:lnTo>
                <a:lnTo>
                  <a:pt x="13458" y="7522"/>
                </a:lnTo>
                <a:lnTo>
                  <a:pt x="13507" y="7498"/>
                </a:lnTo>
                <a:lnTo>
                  <a:pt x="13580" y="7449"/>
                </a:lnTo>
                <a:lnTo>
                  <a:pt x="13726" y="7425"/>
                </a:lnTo>
                <a:lnTo>
                  <a:pt x="13897" y="7449"/>
                </a:lnTo>
                <a:lnTo>
                  <a:pt x="13971" y="7498"/>
                </a:lnTo>
                <a:lnTo>
                  <a:pt x="14019" y="7522"/>
                </a:lnTo>
                <a:lnTo>
                  <a:pt x="14093" y="7571"/>
                </a:lnTo>
                <a:lnTo>
                  <a:pt x="14190" y="7596"/>
                </a:lnTo>
                <a:lnTo>
                  <a:pt x="14337" y="7620"/>
                </a:lnTo>
                <a:lnTo>
                  <a:pt x="14654" y="7620"/>
                </a:lnTo>
                <a:lnTo>
                  <a:pt x="14801" y="7596"/>
                </a:lnTo>
                <a:lnTo>
                  <a:pt x="14899" y="7571"/>
                </a:lnTo>
                <a:lnTo>
                  <a:pt x="14972" y="7522"/>
                </a:lnTo>
                <a:lnTo>
                  <a:pt x="15021" y="7473"/>
                </a:lnTo>
                <a:lnTo>
                  <a:pt x="15045" y="7400"/>
                </a:lnTo>
                <a:lnTo>
                  <a:pt x="15070" y="7229"/>
                </a:lnTo>
                <a:lnTo>
                  <a:pt x="15070" y="7205"/>
                </a:lnTo>
                <a:lnTo>
                  <a:pt x="15045" y="7156"/>
                </a:lnTo>
                <a:lnTo>
                  <a:pt x="14948" y="7107"/>
                </a:lnTo>
                <a:lnTo>
                  <a:pt x="14825" y="7058"/>
                </a:lnTo>
                <a:lnTo>
                  <a:pt x="14679" y="7058"/>
                </a:lnTo>
                <a:lnTo>
                  <a:pt x="14532" y="7034"/>
                </a:lnTo>
                <a:lnTo>
                  <a:pt x="14361" y="6985"/>
                </a:lnTo>
                <a:lnTo>
                  <a:pt x="14215" y="6936"/>
                </a:lnTo>
                <a:lnTo>
                  <a:pt x="14117" y="6863"/>
                </a:lnTo>
                <a:lnTo>
                  <a:pt x="14019" y="6790"/>
                </a:lnTo>
                <a:lnTo>
                  <a:pt x="13922" y="6716"/>
                </a:lnTo>
                <a:lnTo>
                  <a:pt x="13824" y="6692"/>
                </a:lnTo>
                <a:lnTo>
                  <a:pt x="13726" y="6668"/>
                </a:lnTo>
                <a:lnTo>
                  <a:pt x="13653" y="6643"/>
                </a:lnTo>
                <a:lnTo>
                  <a:pt x="13555" y="6619"/>
                </a:lnTo>
                <a:lnTo>
                  <a:pt x="13458" y="6545"/>
                </a:lnTo>
                <a:lnTo>
                  <a:pt x="13360" y="6472"/>
                </a:lnTo>
                <a:lnTo>
                  <a:pt x="13287" y="6399"/>
                </a:lnTo>
                <a:lnTo>
                  <a:pt x="13189" y="6374"/>
                </a:lnTo>
                <a:lnTo>
                  <a:pt x="13116" y="6350"/>
                </a:lnTo>
                <a:lnTo>
                  <a:pt x="13067" y="6374"/>
                </a:lnTo>
                <a:lnTo>
                  <a:pt x="13018" y="6399"/>
                </a:lnTo>
                <a:lnTo>
                  <a:pt x="12945" y="6399"/>
                </a:lnTo>
                <a:lnTo>
                  <a:pt x="12872" y="6350"/>
                </a:lnTo>
                <a:lnTo>
                  <a:pt x="12774" y="6277"/>
                </a:lnTo>
                <a:lnTo>
                  <a:pt x="12701" y="6228"/>
                </a:lnTo>
                <a:lnTo>
                  <a:pt x="12627" y="6179"/>
                </a:lnTo>
                <a:lnTo>
                  <a:pt x="12505" y="6179"/>
                </a:lnTo>
                <a:lnTo>
                  <a:pt x="12456" y="6228"/>
                </a:lnTo>
                <a:lnTo>
                  <a:pt x="12383" y="6252"/>
                </a:lnTo>
                <a:lnTo>
                  <a:pt x="12212" y="6277"/>
                </a:lnTo>
                <a:lnTo>
                  <a:pt x="12114" y="6326"/>
                </a:lnTo>
                <a:lnTo>
                  <a:pt x="11968" y="6399"/>
                </a:lnTo>
                <a:lnTo>
                  <a:pt x="11797" y="6521"/>
                </a:lnTo>
                <a:lnTo>
                  <a:pt x="11650" y="6668"/>
                </a:lnTo>
                <a:lnTo>
                  <a:pt x="11479" y="6814"/>
                </a:lnTo>
                <a:lnTo>
                  <a:pt x="11309" y="6936"/>
                </a:lnTo>
                <a:lnTo>
                  <a:pt x="11186" y="7009"/>
                </a:lnTo>
                <a:lnTo>
                  <a:pt x="11064" y="7058"/>
                </a:lnTo>
                <a:lnTo>
                  <a:pt x="10918" y="7009"/>
                </a:lnTo>
                <a:lnTo>
                  <a:pt x="10844" y="6985"/>
                </a:lnTo>
                <a:lnTo>
                  <a:pt x="10796" y="6961"/>
                </a:lnTo>
                <a:lnTo>
                  <a:pt x="10747" y="6912"/>
                </a:lnTo>
                <a:lnTo>
                  <a:pt x="10722" y="6838"/>
                </a:lnTo>
                <a:lnTo>
                  <a:pt x="10698" y="6668"/>
                </a:lnTo>
                <a:lnTo>
                  <a:pt x="10722" y="6497"/>
                </a:lnTo>
                <a:lnTo>
                  <a:pt x="10747" y="6423"/>
                </a:lnTo>
                <a:lnTo>
                  <a:pt x="10796" y="6374"/>
                </a:lnTo>
                <a:lnTo>
                  <a:pt x="10844" y="6350"/>
                </a:lnTo>
                <a:lnTo>
                  <a:pt x="10967" y="6326"/>
                </a:lnTo>
                <a:lnTo>
                  <a:pt x="11113" y="6301"/>
                </a:lnTo>
                <a:lnTo>
                  <a:pt x="11260" y="6277"/>
                </a:lnTo>
                <a:lnTo>
                  <a:pt x="11406" y="6277"/>
                </a:lnTo>
                <a:lnTo>
                  <a:pt x="11528" y="6228"/>
                </a:lnTo>
                <a:lnTo>
                  <a:pt x="11602" y="6179"/>
                </a:lnTo>
                <a:lnTo>
                  <a:pt x="11626" y="6130"/>
                </a:lnTo>
                <a:lnTo>
                  <a:pt x="11650" y="6106"/>
                </a:lnTo>
                <a:lnTo>
                  <a:pt x="11602" y="5935"/>
                </a:lnTo>
                <a:lnTo>
                  <a:pt x="11577" y="5862"/>
                </a:lnTo>
                <a:lnTo>
                  <a:pt x="11553" y="5813"/>
                </a:lnTo>
                <a:lnTo>
                  <a:pt x="11504" y="5764"/>
                </a:lnTo>
                <a:lnTo>
                  <a:pt x="11504" y="5715"/>
                </a:lnTo>
                <a:lnTo>
                  <a:pt x="11504" y="5666"/>
                </a:lnTo>
                <a:lnTo>
                  <a:pt x="11553" y="5617"/>
                </a:lnTo>
                <a:lnTo>
                  <a:pt x="11602" y="5593"/>
                </a:lnTo>
                <a:lnTo>
                  <a:pt x="11675" y="5544"/>
                </a:lnTo>
                <a:lnTo>
                  <a:pt x="11821" y="5520"/>
                </a:lnTo>
                <a:lnTo>
                  <a:pt x="11919" y="5520"/>
                </a:lnTo>
                <a:lnTo>
                  <a:pt x="12017" y="5471"/>
                </a:lnTo>
                <a:lnTo>
                  <a:pt x="12114" y="5398"/>
                </a:lnTo>
                <a:lnTo>
                  <a:pt x="12212" y="5324"/>
                </a:lnTo>
                <a:lnTo>
                  <a:pt x="12285" y="5251"/>
                </a:lnTo>
                <a:lnTo>
                  <a:pt x="12359" y="5153"/>
                </a:lnTo>
                <a:lnTo>
                  <a:pt x="12383" y="5031"/>
                </a:lnTo>
                <a:lnTo>
                  <a:pt x="12408" y="4958"/>
                </a:lnTo>
                <a:lnTo>
                  <a:pt x="12383" y="4787"/>
                </a:lnTo>
                <a:lnTo>
                  <a:pt x="12334" y="4714"/>
                </a:lnTo>
                <a:lnTo>
                  <a:pt x="12310" y="4665"/>
                </a:lnTo>
                <a:lnTo>
                  <a:pt x="12310" y="4640"/>
                </a:lnTo>
                <a:lnTo>
                  <a:pt x="12310" y="4592"/>
                </a:lnTo>
                <a:lnTo>
                  <a:pt x="12383" y="4469"/>
                </a:lnTo>
                <a:lnTo>
                  <a:pt x="12505" y="4298"/>
                </a:lnTo>
                <a:lnTo>
                  <a:pt x="12701" y="4103"/>
                </a:lnTo>
                <a:lnTo>
                  <a:pt x="12798" y="4005"/>
                </a:lnTo>
                <a:lnTo>
                  <a:pt x="12945" y="3908"/>
                </a:lnTo>
                <a:lnTo>
                  <a:pt x="13091" y="3834"/>
                </a:lnTo>
                <a:lnTo>
                  <a:pt x="13262" y="3761"/>
                </a:lnTo>
                <a:lnTo>
                  <a:pt x="13604" y="3663"/>
                </a:lnTo>
                <a:lnTo>
                  <a:pt x="13775" y="3639"/>
                </a:lnTo>
                <a:lnTo>
                  <a:pt x="13922" y="3615"/>
                </a:lnTo>
                <a:close/>
                <a:moveTo>
                  <a:pt x="6888" y="2467"/>
                </a:moveTo>
                <a:lnTo>
                  <a:pt x="6986" y="2491"/>
                </a:lnTo>
                <a:lnTo>
                  <a:pt x="7083" y="2516"/>
                </a:lnTo>
                <a:lnTo>
                  <a:pt x="7132" y="2540"/>
                </a:lnTo>
                <a:lnTo>
                  <a:pt x="7181" y="2589"/>
                </a:lnTo>
                <a:lnTo>
                  <a:pt x="7181" y="2638"/>
                </a:lnTo>
                <a:lnTo>
                  <a:pt x="7181" y="2711"/>
                </a:lnTo>
                <a:lnTo>
                  <a:pt x="7132" y="2784"/>
                </a:lnTo>
                <a:lnTo>
                  <a:pt x="7083" y="2858"/>
                </a:lnTo>
                <a:lnTo>
                  <a:pt x="6937" y="3028"/>
                </a:lnTo>
                <a:lnTo>
                  <a:pt x="6864" y="3175"/>
                </a:lnTo>
                <a:lnTo>
                  <a:pt x="6839" y="3322"/>
                </a:lnTo>
                <a:lnTo>
                  <a:pt x="6864" y="3395"/>
                </a:lnTo>
                <a:lnTo>
                  <a:pt x="6888" y="3419"/>
                </a:lnTo>
                <a:lnTo>
                  <a:pt x="6961" y="3517"/>
                </a:lnTo>
                <a:lnTo>
                  <a:pt x="7010" y="3615"/>
                </a:lnTo>
                <a:lnTo>
                  <a:pt x="7059" y="3712"/>
                </a:lnTo>
                <a:lnTo>
                  <a:pt x="7083" y="3810"/>
                </a:lnTo>
                <a:lnTo>
                  <a:pt x="7059" y="3908"/>
                </a:lnTo>
                <a:lnTo>
                  <a:pt x="7010" y="4005"/>
                </a:lnTo>
                <a:lnTo>
                  <a:pt x="6961" y="4103"/>
                </a:lnTo>
                <a:lnTo>
                  <a:pt x="6888" y="4201"/>
                </a:lnTo>
                <a:lnTo>
                  <a:pt x="6839" y="4225"/>
                </a:lnTo>
                <a:lnTo>
                  <a:pt x="6644" y="4225"/>
                </a:lnTo>
                <a:lnTo>
                  <a:pt x="6473" y="4128"/>
                </a:lnTo>
                <a:lnTo>
                  <a:pt x="6302" y="4005"/>
                </a:lnTo>
                <a:lnTo>
                  <a:pt x="6155" y="3859"/>
                </a:lnTo>
                <a:lnTo>
                  <a:pt x="5984" y="3786"/>
                </a:lnTo>
                <a:lnTo>
                  <a:pt x="5838" y="3761"/>
                </a:lnTo>
                <a:lnTo>
                  <a:pt x="5789" y="3786"/>
                </a:lnTo>
                <a:lnTo>
                  <a:pt x="5740" y="3810"/>
                </a:lnTo>
                <a:lnTo>
                  <a:pt x="5642" y="3883"/>
                </a:lnTo>
                <a:lnTo>
                  <a:pt x="5545" y="3957"/>
                </a:lnTo>
                <a:lnTo>
                  <a:pt x="5447" y="3981"/>
                </a:lnTo>
                <a:lnTo>
                  <a:pt x="5349" y="4005"/>
                </a:lnTo>
                <a:lnTo>
                  <a:pt x="5203" y="4030"/>
                </a:lnTo>
                <a:lnTo>
                  <a:pt x="5129" y="4054"/>
                </a:lnTo>
                <a:lnTo>
                  <a:pt x="5081" y="4103"/>
                </a:lnTo>
                <a:lnTo>
                  <a:pt x="5032" y="4128"/>
                </a:lnTo>
                <a:lnTo>
                  <a:pt x="4959" y="4152"/>
                </a:lnTo>
                <a:lnTo>
                  <a:pt x="4788" y="4201"/>
                </a:lnTo>
                <a:lnTo>
                  <a:pt x="4690" y="4201"/>
                </a:lnTo>
                <a:lnTo>
                  <a:pt x="4592" y="4250"/>
                </a:lnTo>
                <a:lnTo>
                  <a:pt x="4494" y="4298"/>
                </a:lnTo>
                <a:lnTo>
                  <a:pt x="4397" y="4372"/>
                </a:lnTo>
                <a:lnTo>
                  <a:pt x="4372" y="4421"/>
                </a:lnTo>
                <a:lnTo>
                  <a:pt x="4372" y="4494"/>
                </a:lnTo>
                <a:lnTo>
                  <a:pt x="4372" y="4616"/>
                </a:lnTo>
                <a:lnTo>
                  <a:pt x="4470" y="4787"/>
                </a:lnTo>
                <a:lnTo>
                  <a:pt x="4592" y="4958"/>
                </a:lnTo>
                <a:lnTo>
                  <a:pt x="4690" y="5031"/>
                </a:lnTo>
                <a:lnTo>
                  <a:pt x="4788" y="5056"/>
                </a:lnTo>
                <a:lnTo>
                  <a:pt x="4885" y="5080"/>
                </a:lnTo>
                <a:lnTo>
                  <a:pt x="5007" y="5080"/>
                </a:lnTo>
                <a:lnTo>
                  <a:pt x="5129" y="5056"/>
                </a:lnTo>
                <a:lnTo>
                  <a:pt x="5227" y="5007"/>
                </a:lnTo>
                <a:lnTo>
                  <a:pt x="5349" y="4933"/>
                </a:lnTo>
                <a:lnTo>
                  <a:pt x="5447" y="4860"/>
                </a:lnTo>
                <a:lnTo>
                  <a:pt x="5642" y="4665"/>
                </a:lnTo>
                <a:lnTo>
                  <a:pt x="5838" y="4518"/>
                </a:lnTo>
                <a:lnTo>
                  <a:pt x="6009" y="4421"/>
                </a:lnTo>
                <a:lnTo>
                  <a:pt x="6131" y="4372"/>
                </a:lnTo>
                <a:lnTo>
                  <a:pt x="6204" y="4396"/>
                </a:lnTo>
                <a:lnTo>
                  <a:pt x="6253" y="4445"/>
                </a:lnTo>
                <a:lnTo>
                  <a:pt x="6302" y="4494"/>
                </a:lnTo>
                <a:lnTo>
                  <a:pt x="6302" y="4567"/>
                </a:lnTo>
                <a:lnTo>
                  <a:pt x="6326" y="4640"/>
                </a:lnTo>
                <a:lnTo>
                  <a:pt x="6375" y="4714"/>
                </a:lnTo>
                <a:lnTo>
                  <a:pt x="6424" y="4738"/>
                </a:lnTo>
                <a:lnTo>
                  <a:pt x="6497" y="4763"/>
                </a:lnTo>
                <a:lnTo>
                  <a:pt x="6595" y="4787"/>
                </a:lnTo>
                <a:lnTo>
                  <a:pt x="6693" y="4811"/>
                </a:lnTo>
                <a:lnTo>
                  <a:pt x="6790" y="4885"/>
                </a:lnTo>
                <a:lnTo>
                  <a:pt x="6888" y="4958"/>
                </a:lnTo>
                <a:lnTo>
                  <a:pt x="6937" y="5031"/>
                </a:lnTo>
                <a:lnTo>
                  <a:pt x="6961" y="5153"/>
                </a:lnTo>
                <a:lnTo>
                  <a:pt x="6937" y="5251"/>
                </a:lnTo>
                <a:lnTo>
                  <a:pt x="6888" y="5324"/>
                </a:lnTo>
                <a:lnTo>
                  <a:pt x="6790" y="5398"/>
                </a:lnTo>
                <a:lnTo>
                  <a:pt x="6693" y="5471"/>
                </a:lnTo>
                <a:lnTo>
                  <a:pt x="6595" y="5520"/>
                </a:lnTo>
                <a:lnTo>
                  <a:pt x="6497" y="5520"/>
                </a:lnTo>
                <a:lnTo>
                  <a:pt x="6399" y="5544"/>
                </a:lnTo>
                <a:lnTo>
                  <a:pt x="6253" y="5642"/>
                </a:lnTo>
                <a:lnTo>
                  <a:pt x="6082" y="5764"/>
                </a:lnTo>
                <a:lnTo>
                  <a:pt x="5935" y="5910"/>
                </a:lnTo>
                <a:lnTo>
                  <a:pt x="5764" y="6057"/>
                </a:lnTo>
                <a:lnTo>
                  <a:pt x="5594" y="6179"/>
                </a:lnTo>
                <a:lnTo>
                  <a:pt x="5471" y="6252"/>
                </a:lnTo>
                <a:lnTo>
                  <a:pt x="5349" y="6277"/>
                </a:lnTo>
                <a:lnTo>
                  <a:pt x="5227" y="6326"/>
                </a:lnTo>
                <a:lnTo>
                  <a:pt x="5056" y="6448"/>
                </a:lnTo>
                <a:lnTo>
                  <a:pt x="4812" y="6643"/>
                </a:lnTo>
                <a:lnTo>
                  <a:pt x="4568" y="6887"/>
                </a:lnTo>
                <a:lnTo>
                  <a:pt x="4226" y="7229"/>
                </a:lnTo>
                <a:lnTo>
                  <a:pt x="4104" y="7327"/>
                </a:lnTo>
                <a:lnTo>
                  <a:pt x="3957" y="7449"/>
                </a:lnTo>
                <a:lnTo>
                  <a:pt x="3640" y="7644"/>
                </a:lnTo>
                <a:lnTo>
                  <a:pt x="3347" y="7767"/>
                </a:lnTo>
                <a:lnTo>
                  <a:pt x="3200" y="7791"/>
                </a:lnTo>
                <a:lnTo>
                  <a:pt x="3078" y="7815"/>
                </a:lnTo>
                <a:lnTo>
                  <a:pt x="2834" y="7815"/>
                </a:lnTo>
                <a:lnTo>
                  <a:pt x="2614" y="7864"/>
                </a:lnTo>
                <a:lnTo>
                  <a:pt x="2443" y="7938"/>
                </a:lnTo>
                <a:lnTo>
                  <a:pt x="2321" y="8011"/>
                </a:lnTo>
                <a:lnTo>
                  <a:pt x="2248" y="8084"/>
                </a:lnTo>
                <a:lnTo>
                  <a:pt x="2174" y="8182"/>
                </a:lnTo>
                <a:lnTo>
                  <a:pt x="2125" y="8279"/>
                </a:lnTo>
                <a:lnTo>
                  <a:pt x="2125" y="8377"/>
                </a:lnTo>
                <a:lnTo>
                  <a:pt x="2125" y="8475"/>
                </a:lnTo>
                <a:lnTo>
                  <a:pt x="2174" y="8573"/>
                </a:lnTo>
                <a:lnTo>
                  <a:pt x="2248" y="8670"/>
                </a:lnTo>
                <a:lnTo>
                  <a:pt x="2321" y="8768"/>
                </a:lnTo>
                <a:lnTo>
                  <a:pt x="2394" y="8841"/>
                </a:lnTo>
                <a:lnTo>
                  <a:pt x="2492" y="8890"/>
                </a:lnTo>
                <a:lnTo>
                  <a:pt x="2614" y="8939"/>
                </a:lnTo>
                <a:lnTo>
                  <a:pt x="2687" y="8939"/>
                </a:lnTo>
                <a:lnTo>
                  <a:pt x="2809" y="8988"/>
                </a:lnTo>
                <a:lnTo>
                  <a:pt x="2956" y="9085"/>
                </a:lnTo>
                <a:lnTo>
                  <a:pt x="3151" y="9232"/>
                </a:lnTo>
                <a:lnTo>
                  <a:pt x="3371" y="9427"/>
                </a:lnTo>
                <a:lnTo>
                  <a:pt x="3566" y="9623"/>
                </a:lnTo>
                <a:lnTo>
                  <a:pt x="3762" y="9769"/>
                </a:lnTo>
                <a:lnTo>
                  <a:pt x="3908" y="9867"/>
                </a:lnTo>
                <a:lnTo>
                  <a:pt x="4030" y="9891"/>
                </a:lnTo>
                <a:lnTo>
                  <a:pt x="4177" y="9867"/>
                </a:lnTo>
                <a:lnTo>
                  <a:pt x="4250" y="9843"/>
                </a:lnTo>
                <a:lnTo>
                  <a:pt x="4324" y="9818"/>
                </a:lnTo>
                <a:lnTo>
                  <a:pt x="4372" y="9769"/>
                </a:lnTo>
                <a:lnTo>
                  <a:pt x="4494" y="9745"/>
                </a:lnTo>
                <a:lnTo>
                  <a:pt x="4641" y="9720"/>
                </a:lnTo>
                <a:lnTo>
                  <a:pt x="4959" y="9720"/>
                </a:lnTo>
                <a:lnTo>
                  <a:pt x="5105" y="9769"/>
                </a:lnTo>
                <a:lnTo>
                  <a:pt x="5252" y="9818"/>
                </a:lnTo>
                <a:lnTo>
                  <a:pt x="5349" y="9916"/>
                </a:lnTo>
                <a:lnTo>
                  <a:pt x="5447" y="9989"/>
                </a:lnTo>
                <a:lnTo>
                  <a:pt x="5545" y="10038"/>
                </a:lnTo>
                <a:lnTo>
                  <a:pt x="5642" y="10087"/>
                </a:lnTo>
                <a:lnTo>
                  <a:pt x="5740" y="10087"/>
                </a:lnTo>
                <a:lnTo>
                  <a:pt x="5838" y="10136"/>
                </a:lnTo>
                <a:lnTo>
                  <a:pt x="5984" y="10209"/>
                </a:lnTo>
                <a:lnTo>
                  <a:pt x="6155" y="10331"/>
                </a:lnTo>
                <a:lnTo>
                  <a:pt x="6302" y="10478"/>
                </a:lnTo>
                <a:lnTo>
                  <a:pt x="6473" y="10624"/>
                </a:lnTo>
                <a:lnTo>
                  <a:pt x="6644" y="10746"/>
                </a:lnTo>
                <a:lnTo>
                  <a:pt x="6790" y="10819"/>
                </a:lnTo>
                <a:lnTo>
                  <a:pt x="6888" y="10844"/>
                </a:lnTo>
                <a:lnTo>
                  <a:pt x="6961" y="10868"/>
                </a:lnTo>
                <a:lnTo>
                  <a:pt x="7083" y="10917"/>
                </a:lnTo>
                <a:lnTo>
                  <a:pt x="7181" y="10966"/>
                </a:lnTo>
                <a:lnTo>
                  <a:pt x="7254" y="11039"/>
                </a:lnTo>
                <a:lnTo>
                  <a:pt x="7352" y="11113"/>
                </a:lnTo>
                <a:lnTo>
                  <a:pt x="7450" y="11186"/>
                </a:lnTo>
                <a:lnTo>
                  <a:pt x="7547" y="11210"/>
                </a:lnTo>
                <a:lnTo>
                  <a:pt x="7645" y="11235"/>
                </a:lnTo>
                <a:lnTo>
                  <a:pt x="7743" y="11259"/>
                </a:lnTo>
                <a:lnTo>
                  <a:pt x="7840" y="11283"/>
                </a:lnTo>
                <a:lnTo>
                  <a:pt x="7938" y="11357"/>
                </a:lnTo>
                <a:lnTo>
                  <a:pt x="8036" y="11430"/>
                </a:lnTo>
                <a:lnTo>
                  <a:pt x="8109" y="11528"/>
                </a:lnTo>
                <a:lnTo>
                  <a:pt x="8158" y="11625"/>
                </a:lnTo>
                <a:lnTo>
                  <a:pt x="8207" y="11723"/>
                </a:lnTo>
                <a:lnTo>
                  <a:pt x="8207" y="11796"/>
                </a:lnTo>
                <a:lnTo>
                  <a:pt x="8207" y="11894"/>
                </a:lnTo>
                <a:lnTo>
                  <a:pt x="8158" y="11992"/>
                </a:lnTo>
                <a:lnTo>
                  <a:pt x="8109" y="12089"/>
                </a:lnTo>
                <a:lnTo>
                  <a:pt x="8036" y="12187"/>
                </a:lnTo>
                <a:lnTo>
                  <a:pt x="7963" y="12285"/>
                </a:lnTo>
                <a:lnTo>
                  <a:pt x="7889" y="12383"/>
                </a:lnTo>
                <a:lnTo>
                  <a:pt x="7840" y="12480"/>
                </a:lnTo>
                <a:lnTo>
                  <a:pt x="7840" y="12578"/>
                </a:lnTo>
                <a:lnTo>
                  <a:pt x="7816" y="12676"/>
                </a:lnTo>
                <a:lnTo>
                  <a:pt x="7718" y="12822"/>
                </a:lnTo>
                <a:lnTo>
                  <a:pt x="7596" y="12969"/>
                </a:lnTo>
                <a:lnTo>
                  <a:pt x="7450" y="13140"/>
                </a:lnTo>
                <a:lnTo>
                  <a:pt x="7303" y="13311"/>
                </a:lnTo>
                <a:lnTo>
                  <a:pt x="7181" y="13457"/>
                </a:lnTo>
                <a:lnTo>
                  <a:pt x="7108" y="13604"/>
                </a:lnTo>
                <a:lnTo>
                  <a:pt x="7083" y="13701"/>
                </a:lnTo>
                <a:lnTo>
                  <a:pt x="7034" y="13823"/>
                </a:lnTo>
                <a:lnTo>
                  <a:pt x="6961" y="13970"/>
                </a:lnTo>
                <a:lnTo>
                  <a:pt x="6839" y="14117"/>
                </a:lnTo>
                <a:lnTo>
                  <a:pt x="6693" y="14288"/>
                </a:lnTo>
                <a:lnTo>
                  <a:pt x="6546" y="14434"/>
                </a:lnTo>
                <a:lnTo>
                  <a:pt x="6424" y="14605"/>
                </a:lnTo>
                <a:lnTo>
                  <a:pt x="6351" y="14752"/>
                </a:lnTo>
                <a:lnTo>
                  <a:pt x="6302" y="14849"/>
                </a:lnTo>
                <a:lnTo>
                  <a:pt x="6277" y="14947"/>
                </a:lnTo>
                <a:lnTo>
                  <a:pt x="6229" y="15069"/>
                </a:lnTo>
                <a:lnTo>
                  <a:pt x="6131" y="15216"/>
                </a:lnTo>
                <a:lnTo>
                  <a:pt x="6033" y="15338"/>
                </a:lnTo>
                <a:lnTo>
                  <a:pt x="5911" y="15460"/>
                </a:lnTo>
                <a:lnTo>
                  <a:pt x="5813" y="15582"/>
                </a:lnTo>
                <a:lnTo>
                  <a:pt x="5764" y="15704"/>
                </a:lnTo>
                <a:lnTo>
                  <a:pt x="5740" y="15802"/>
                </a:lnTo>
                <a:lnTo>
                  <a:pt x="5764" y="15973"/>
                </a:lnTo>
                <a:lnTo>
                  <a:pt x="5789" y="16046"/>
                </a:lnTo>
                <a:lnTo>
                  <a:pt x="5838" y="16095"/>
                </a:lnTo>
                <a:lnTo>
                  <a:pt x="5862" y="16144"/>
                </a:lnTo>
                <a:lnTo>
                  <a:pt x="5911" y="16217"/>
                </a:lnTo>
                <a:lnTo>
                  <a:pt x="5935" y="16388"/>
                </a:lnTo>
                <a:lnTo>
                  <a:pt x="5911" y="16461"/>
                </a:lnTo>
                <a:lnTo>
                  <a:pt x="5862" y="16510"/>
                </a:lnTo>
                <a:lnTo>
                  <a:pt x="5813" y="16559"/>
                </a:lnTo>
                <a:lnTo>
                  <a:pt x="5642" y="16559"/>
                </a:lnTo>
                <a:lnTo>
                  <a:pt x="5545" y="16510"/>
                </a:lnTo>
                <a:lnTo>
                  <a:pt x="5447" y="16461"/>
                </a:lnTo>
                <a:lnTo>
                  <a:pt x="5349" y="16388"/>
                </a:lnTo>
                <a:lnTo>
                  <a:pt x="5276" y="16266"/>
                </a:lnTo>
                <a:lnTo>
                  <a:pt x="5227" y="16119"/>
                </a:lnTo>
                <a:lnTo>
                  <a:pt x="5178" y="15973"/>
                </a:lnTo>
                <a:lnTo>
                  <a:pt x="5178" y="15802"/>
                </a:lnTo>
                <a:lnTo>
                  <a:pt x="5154" y="15655"/>
                </a:lnTo>
                <a:lnTo>
                  <a:pt x="5105" y="15484"/>
                </a:lnTo>
                <a:lnTo>
                  <a:pt x="5056" y="15338"/>
                </a:lnTo>
                <a:lnTo>
                  <a:pt x="4983" y="15240"/>
                </a:lnTo>
                <a:lnTo>
                  <a:pt x="4934" y="15191"/>
                </a:lnTo>
                <a:lnTo>
                  <a:pt x="4910" y="15093"/>
                </a:lnTo>
                <a:lnTo>
                  <a:pt x="4836" y="14849"/>
                </a:lnTo>
                <a:lnTo>
                  <a:pt x="4812" y="14556"/>
                </a:lnTo>
                <a:lnTo>
                  <a:pt x="4788" y="14214"/>
                </a:lnTo>
                <a:lnTo>
                  <a:pt x="4788" y="13970"/>
                </a:lnTo>
                <a:lnTo>
                  <a:pt x="4788" y="13799"/>
                </a:lnTo>
                <a:lnTo>
                  <a:pt x="4739" y="13604"/>
                </a:lnTo>
                <a:lnTo>
                  <a:pt x="4714" y="13433"/>
                </a:lnTo>
                <a:lnTo>
                  <a:pt x="4641" y="13237"/>
                </a:lnTo>
                <a:lnTo>
                  <a:pt x="4568" y="13066"/>
                </a:lnTo>
                <a:lnTo>
                  <a:pt x="4494" y="12920"/>
                </a:lnTo>
                <a:lnTo>
                  <a:pt x="4397" y="12773"/>
                </a:lnTo>
                <a:lnTo>
                  <a:pt x="4324" y="12676"/>
                </a:lnTo>
                <a:lnTo>
                  <a:pt x="4128" y="12456"/>
                </a:lnTo>
                <a:lnTo>
                  <a:pt x="3982" y="12260"/>
                </a:lnTo>
                <a:lnTo>
                  <a:pt x="3884" y="12114"/>
                </a:lnTo>
                <a:lnTo>
                  <a:pt x="3835" y="11992"/>
                </a:lnTo>
                <a:lnTo>
                  <a:pt x="3811" y="11845"/>
                </a:lnTo>
                <a:lnTo>
                  <a:pt x="3786" y="11772"/>
                </a:lnTo>
                <a:lnTo>
                  <a:pt x="3737" y="11723"/>
                </a:lnTo>
                <a:lnTo>
                  <a:pt x="3713" y="11650"/>
                </a:lnTo>
                <a:lnTo>
                  <a:pt x="3664" y="11528"/>
                </a:lnTo>
                <a:lnTo>
                  <a:pt x="3664" y="11381"/>
                </a:lnTo>
                <a:lnTo>
                  <a:pt x="3640" y="11235"/>
                </a:lnTo>
                <a:lnTo>
                  <a:pt x="3664" y="11088"/>
                </a:lnTo>
                <a:lnTo>
                  <a:pt x="3664" y="10942"/>
                </a:lnTo>
                <a:lnTo>
                  <a:pt x="3713" y="10819"/>
                </a:lnTo>
                <a:lnTo>
                  <a:pt x="3737" y="10771"/>
                </a:lnTo>
                <a:lnTo>
                  <a:pt x="3786" y="10697"/>
                </a:lnTo>
                <a:lnTo>
                  <a:pt x="3811" y="10648"/>
                </a:lnTo>
                <a:lnTo>
                  <a:pt x="3835" y="10478"/>
                </a:lnTo>
                <a:lnTo>
                  <a:pt x="3811" y="10307"/>
                </a:lnTo>
                <a:lnTo>
                  <a:pt x="3786" y="10233"/>
                </a:lnTo>
                <a:lnTo>
                  <a:pt x="3737" y="10184"/>
                </a:lnTo>
                <a:lnTo>
                  <a:pt x="3689" y="10160"/>
                </a:lnTo>
                <a:lnTo>
                  <a:pt x="3615" y="10111"/>
                </a:lnTo>
                <a:lnTo>
                  <a:pt x="3444" y="10087"/>
                </a:lnTo>
                <a:lnTo>
                  <a:pt x="3347" y="10062"/>
                </a:lnTo>
                <a:lnTo>
                  <a:pt x="3200" y="9989"/>
                </a:lnTo>
                <a:lnTo>
                  <a:pt x="3054" y="9867"/>
                </a:lnTo>
                <a:lnTo>
                  <a:pt x="2883" y="9720"/>
                </a:lnTo>
                <a:lnTo>
                  <a:pt x="2712" y="9574"/>
                </a:lnTo>
                <a:lnTo>
                  <a:pt x="2565" y="9452"/>
                </a:lnTo>
                <a:lnTo>
                  <a:pt x="2419" y="9354"/>
                </a:lnTo>
                <a:lnTo>
                  <a:pt x="2321" y="9330"/>
                </a:lnTo>
                <a:lnTo>
                  <a:pt x="2199" y="9281"/>
                </a:lnTo>
                <a:lnTo>
                  <a:pt x="2003" y="9159"/>
                </a:lnTo>
                <a:lnTo>
                  <a:pt x="1784" y="8988"/>
                </a:lnTo>
                <a:lnTo>
                  <a:pt x="1539" y="8768"/>
                </a:lnTo>
                <a:lnTo>
                  <a:pt x="1246" y="8402"/>
                </a:lnTo>
                <a:lnTo>
                  <a:pt x="1078" y="8185"/>
                </a:lnTo>
                <a:lnTo>
                  <a:pt x="1124" y="7840"/>
                </a:lnTo>
                <a:lnTo>
                  <a:pt x="1197" y="7473"/>
                </a:lnTo>
                <a:lnTo>
                  <a:pt x="1295" y="7132"/>
                </a:lnTo>
                <a:lnTo>
                  <a:pt x="1393" y="6790"/>
                </a:lnTo>
                <a:lnTo>
                  <a:pt x="1515" y="6448"/>
                </a:lnTo>
                <a:lnTo>
                  <a:pt x="1637" y="6106"/>
                </a:lnTo>
                <a:lnTo>
                  <a:pt x="1784" y="5788"/>
                </a:lnTo>
                <a:lnTo>
                  <a:pt x="1954" y="5471"/>
                </a:lnTo>
                <a:lnTo>
                  <a:pt x="2125" y="5153"/>
                </a:lnTo>
                <a:lnTo>
                  <a:pt x="2296" y="4860"/>
                </a:lnTo>
                <a:lnTo>
                  <a:pt x="2516" y="4567"/>
                </a:lnTo>
                <a:lnTo>
                  <a:pt x="2712" y="4298"/>
                </a:lnTo>
                <a:lnTo>
                  <a:pt x="3151" y="3737"/>
                </a:lnTo>
                <a:lnTo>
                  <a:pt x="3664" y="3248"/>
                </a:lnTo>
                <a:lnTo>
                  <a:pt x="4079" y="3248"/>
                </a:lnTo>
                <a:lnTo>
                  <a:pt x="4299" y="3297"/>
                </a:lnTo>
                <a:lnTo>
                  <a:pt x="4470" y="3346"/>
                </a:lnTo>
                <a:lnTo>
                  <a:pt x="4592" y="3419"/>
                </a:lnTo>
                <a:lnTo>
                  <a:pt x="4690" y="3493"/>
                </a:lnTo>
                <a:lnTo>
                  <a:pt x="4788" y="3517"/>
                </a:lnTo>
                <a:lnTo>
                  <a:pt x="4885" y="3493"/>
                </a:lnTo>
                <a:lnTo>
                  <a:pt x="4983" y="3419"/>
                </a:lnTo>
                <a:lnTo>
                  <a:pt x="5056" y="3346"/>
                </a:lnTo>
                <a:lnTo>
                  <a:pt x="5178" y="3297"/>
                </a:lnTo>
                <a:lnTo>
                  <a:pt x="5276" y="3248"/>
                </a:lnTo>
                <a:lnTo>
                  <a:pt x="5349" y="3248"/>
                </a:lnTo>
                <a:lnTo>
                  <a:pt x="5471" y="3199"/>
                </a:lnTo>
                <a:lnTo>
                  <a:pt x="5594" y="3126"/>
                </a:lnTo>
                <a:lnTo>
                  <a:pt x="5764" y="3004"/>
                </a:lnTo>
                <a:lnTo>
                  <a:pt x="5935" y="2858"/>
                </a:lnTo>
                <a:lnTo>
                  <a:pt x="6131" y="2711"/>
                </a:lnTo>
                <a:lnTo>
                  <a:pt x="6375" y="2589"/>
                </a:lnTo>
                <a:lnTo>
                  <a:pt x="6619" y="2516"/>
                </a:lnTo>
                <a:lnTo>
                  <a:pt x="6888" y="2467"/>
                </a:lnTo>
                <a:close/>
                <a:moveTo>
                  <a:pt x="9379" y="0"/>
                </a:moveTo>
                <a:lnTo>
                  <a:pt x="8891" y="24"/>
                </a:lnTo>
                <a:lnTo>
                  <a:pt x="8427" y="49"/>
                </a:lnTo>
                <a:lnTo>
                  <a:pt x="7963" y="122"/>
                </a:lnTo>
                <a:lnTo>
                  <a:pt x="7499" y="195"/>
                </a:lnTo>
                <a:lnTo>
                  <a:pt x="7034" y="293"/>
                </a:lnTo>
                <a:lnTo>
                  <a:pt x="6595" y="440"/>
                </a:lnTo>
                <a:lnTo>
                  <a:pt x="6155" y="586"/>
                </a:lnTo>
                <a:lnTo>
                  <a:pt x="5740" y="733"/>
                </a:lnTo>
                <a:lnTo>
                  <a:pt x="5325" y="928"/>
                </a:lnTo>
                <a:lnTo>
                  <a:pt x="4910" y="1148"/>
                </a:lnTo>
                <a:lnTo>
                  <a:pt x="4519" y="1368"/>
                </a:lnTo>
                <a:lnTo>
                  <a:pt x="4128" y="1612"/>
                </a:lnTo>
                <a:lnTo>
                  <a:pt x="3762" y="1881"/>
                </a:lnTo>
                <a:lnTo>
                  <a:pt x="3420" y="2149"/>
                </a:lnTo>
                <a:lnTo>
                  <a:pt x="3078" y="2442"/>
                </a:lnTo>
                <a:lnTo>
                  <a:pt x="2760" y="2760"/>
                </a:lnTo>
                <a:lnTo>
                  <a:pt x="2443" y="3077"/>
                </a:lnTo>
                <a:lnTo>
                  <a:pt x="2150" y="3419"/>
                </a:lnTo>
                <a:lnTo>
                  <a:pt x="1881" y="3761"/>
                </a:lnTo>
                <a:lnTo>
                  <a:pt x="1613" y="4128"/>
                </a:lnTo>
                <a:lnTo>
                  <a:pt x="1368" y="4518"/>
                </a:lnTo>
                <a:lnTo>
                  <a:pt x="1149" y="4909"/>
                </a:lnTo>
                <a:lnTo>
                  <a:pt x="929" y="5324"/>
                </a:lnTo>
                <a:lnTo>
                  <a:pt x="733" y="5739"/>
                </a:lnTo>
                <a:lnTo>
                  <a:pt x="587" y="6155"/>
                </a:lnTo>
                <a:lnTo>
                  <a:pt x="440" y="6594"/>
                </a:lnTo>
                <a:lnTo>
                  <a:pt x="294" y="7034"/>
                </a:lnTo>
                <a:lnTo>
                  <a:pt x="196" y="7498"/>
                </a:lnTo>
                <a:lnTo>
                  <a:pt x="123" y="7962"/>
                </a:lnTo>
                <a:lnTo>
                  <a:pt x="49" y="8426"/>
                </a:lnTo>
                <a:lnTo>
                  <a:pt x="25" y="8890"/>
                </a:lnTo>
                <a:lnTo>
                  <a:pt x="1" y="9378"/>
                </a:lnTo>
                <a:lnTo>
                  <a:pt x="25" y="9867"/>
                </a:lnTo>
                <a:lnTo>
                  <a:pt x="49" y="10331"/>
                </a:lnTo>
                <a:lnTo>
                  <a:pt x="123" y="10795"/>
                </a:lnTo>
                <a:lnTo>
                  <a:pt x="196" y="11259"/>
                </a:lnTo>
                <a:lnTo>
                  <a:pt x="294" y="11723"/>
                </a:lnTo>
                <a:lnTo>
                  <a:pt x="440" y="12163"/>
                </a:lnTo>
                <a:lnTo>
                  <a:pt x="587" y="12602"/>
                </a:lnTo>
                <a:lnTo>
                  <a:pt x="733" y="13018"/>
                </a:lnTo>
                <a:lnTo>
                  <a:pt x="929" y="13433"/>
                </a:lnTo>
                <a:lnTo>
                  <a:pt x="1149" y="13848"/>
                </a:lnTo>
                <a:lnTo>
                  <a:pt x="1368" y="14239"/>
                </a:lnTo>
                <a:lnTo>
                  <a:pt x="1613" y="14629"/>
                </a:lnTo>
                <a:lnTo>
                  <a:pt x="1881" y="14996"/>
                </a:lnTo>
                <a:lnTo>
                  <a:pt x="2150" y="15338"/>
                </a:lnTo>
                <a:lnTo>
                  <a:pt x="2443" y="15680"/>
                </a:lnTo>
                <a:lnTo>
                  <a:pt x="2760" y="15997"/>
                </a:lnTo>
                <a:lnTo>
                  <a:pt x="3078" y="16315"/>
                </a:lnTo>
                <a:lnTo>
                  <a:pt x="3420" y="16608"/>
                </a:lnTo>
                <a:lnTo>
                  <a:pt x="3762" y="16876"/>
                </a:lnTo>
                <a:lnTo>
                  <a:pt x="4128" y="17145"/>
                </a:lnTo>
                <a:lnTo>
                  <a:pt x="4519" y="17389"/>
                </a:lnTo>
                <a:lnTo>
                  <a:pt x="4910" y="17609"/>
                </a:lnTo>
                <a:lnTo>
                  <a:pt x="5325" y="17829"/>
                </a:lnTo>
                <a:lnTo>
                  <a:pt x="5740" y="18024"/>
                </a:lnTo>
                <a:lnTo>
                  <a:pt x="6155" y="18171"/>
                </a:lnTo>
                <a:lnTo>
                  <a:pt x="6595" y="18317"/>
                </a:lnTo>
                <a:lnTo>
                  <a:pt x="7034" y="18464"/>
                </a:lnTo>
                <a:lnTo>
                  <a:pt x="7499" y="18562"/>
                </a:lnTo>
                <a:lnTo>
                  <a:pt x="7963" y="18635"/>
                </a:lnTo>
                <a:lnTo>
                  <a:pt x="8427" y="18708"/>
                </a:lnTo>
                <a:lnTo>
                  <a:pt x="8891" y="18733"/>
                </a:lnTo>
                <a:lnTo>
                  <a:pt x="9379" y="18757"/>
                </a:lnTo>
                <a:lnTo>
                  <a:pt x="9868" y="18733"/>
                </a:lnTo>
                <a:lnTo>
                  <a:pt x="10332" y="18708"/>
                </a:lnTo>
                <a:lnTo>
                  <a:pt x="10796" y="18635"/>
                </a:lnTo>
                <a:lnTo>
                  <a:pt x="11260" y="18562"/>
                </a:lnTo>
                <a:lnTo>
                  <a:pt x="11724" y="18464"/>
                </a:lnTo>
                <a:lnTo>
                  <a:pt x="12163" y="18317"/>
                </a:lnTo>
                <a:lnTo>
                  <a:pt x="12603" y="18171"/>
                </a:lnTo>
                <a:lnTo>
                  <a:pt x="13018" y="18024"/>
                </a:lnTo>
                <a:lnTo>
                  <a:pt x="13433" y="17829"/>
                </a:lnTo>
                <a:lnTo>
                  <a:pt x="13848" y="17609"/>
                </a:lnTo>
                <a:lnTo>
                  <a:pt x="14239" y="17389"/>
                </a:lnTo>
                <a:lnTo>
                  <a:pt x="14630" y="17145"/>
                </a:lnTo>
                <a:lnTo>
                  <a:pt x="14996" y="16876"/>
                </a:lnTo>
                <a:lnTo>
                  <a:pt x="15338" y="16608"/>
                </a:lnTo>
                <a:lnTo>
                  <a:pt x="15680" y="16315"/>
                </a:lnTo>
                <a:lnTo>
                  <a:pt x="15998" y="15997"/>
                </a:lnTo>
                <a:lnTo>
                  <a:pt x="16315" y="15680"/>
                </a:lnTo>
                <a:lnTo>
                  <a:pt x="16608" y="15338"/>
                </a:lnTo>
                <a:lnTo>
                  <a:pt x="16877" y="14996"/>
                </a:lnTo>
                <a:lnTo>
                  <a:pt x="17146" y="14629"/>
                </a:lnTo>
                <a:lnTo>
                  <a:pt x="17390" y="14239"/>
                </a:lnTo>
                <a:lnTo>
                  <a:pt x="17610" y="13848"/>
                </a:lnTo>
                <a:lnTo>
                  <a:pt x="17829" y="13433"/>
                </a:lnTo>
                <a:lnTo>
                  <a:pt x="18025" y="13018"/>
                </a:lnTo>
                <a:lnTo>
                  <a:pt x="18171" y="12602"/>
                </a:lnTo>
                <a:lnTo>
                  <a:pt x="18318" y="12163"/>
                </a:lnTo>
                <a:lnTo>
                  <a:pt x="18464" y="11723"/>
                </a:lnTo>
                <a:lnTo>
                  <a:pt x="18562" y="11259"/>
                </a:lnTo>
                <a:lnTo>
                  <a:pt x="18635" y="10795"/>
                </a:lnTo>
                <a:lnTo>
                  <a:pt x="18709" y="10331"/>
                </a:lnTo>
                <a:lnTo>
                  <a:pt x="18733" y="9867"/>
                </a:lnTo>
                <a:lnTo>
                  <a:pt x="18758" y="9378"/>
                </a:lnTo>
                <a:lnTo>
                  <a:pt x="18733" y="8890"/>
                </a:lnTo>
                <a:lnTo>
                  <a:pt x="18709" y="8426"/>
                </a:lnTo>
                <a:lnTo>
                  <a:pt x="18635" y="7962"/>
                </a:lnTo>
                <a:lnTo>
                  <a:pt x="18562" y="7498"/>
                </a:lnTo>
                <a:lnTo>
                  <a:pt x="18464" y="7034"/>
                </a:lnTo>
                <a:lnTo>
                  <a:pt x="18318" y="6594"/>
                </a:lnTo>
                <a:lnTo>
                  <a:pt x="18171" y="6155"/>
                </a:lnTo>
                <a:lnTo>
                  <a:pt x="18025" y="5739"/>
                </a:lnTo>
                <a:lnTo>
                  <a:pt x="17829" y="5324"/>
                </a:lnTo>
                <a:lnTo>
                  <a:pt x="17610" y="4909"/>
                </a:lnTo>
                <a:lnTo>
                  <a:pt x="17390" y="4518"/>
                </a:lnTo>
                <a:lnTo>
                  <a:pt x="17146" y="4128"/>
                </a:lnTo>
                <a:lnTo>
                  <a:pt x="16877" y="3761"/>
                </a:lnTo>
                <a:lnTo>
                  <a:pt x="16608" y="3419"/>
                </a:lnTo>
                <a:lnTo>
                  <a:pt x="16315" y="3077"/>
                </a:lnTo>
                <a:lnTo>
                  <a:pt x="15998" y="2760"/>
                </a:lnTo>
                <a:lnTo>
                  <a:pt x="15680" y="2442"/>
                </a:lnTo>
                <a:lnTo>
                  <a:pt x="15338" y="2149"/>
                </a:lnTo>
                <a:lnTo>
                  <a:pt x="14996" y="1881"/>
                </a:lnTo>
                <a:lnTo>
                  <a:pt x="14630" y="1612"/>
                </a:lnTo>
                <a:lnTo>
                  <a:pt x="14239" y="1368"/>
                </a:lnTo>
                <a:lnTo>
                  <a:pt x="13848" y="1148"/>
                </a:lnTo>
                <a:lnTo>
                  <a:pt x="13433" y="928"/>
                </a:lnTo>
                <a:lnTo>
                  <a:pt x="13018" y="733"/>
                </a:lnTo>
                <a:lnTo>
                  <a:pt x="12603" y="586"/>
                </a:lnTo>
                <a:lnTo>
                  <a:pt x="12163" y="440"/>
                </a:lnTo>
                <a:lnTo>
                  <a:pt x="11724" y="293"/>
                </a:lnTo>
                <a:lnTo>
                  <a:pt x="11260" y="195"/>
                </a:lnTo>
                <a:lnTo>
                  <a:pt x="10796" y="122"/>
                </a:lnTo>
                <a:lnTo>
                  <a:pt x="10332" y="49"/>
                </a:lnTo>
                <a:lnTo>
                  <a:pt x="9868" y="24"/>
                </a:lnTo>
                <a:lnTo>
                  <a:pt x="93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7"/>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69" name="Google Shape;469;p27"/>
          <p:cNvSpPr txBox="1"/>
          <p:nvPr/>
        </p:nvSpPr>
        <p:spPr>
          <a:xfrm>
            <a:off x="1504100" y="1498900"/>
            <a:ext cx="3300600" cy="3059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a:solidFill>
                  <a:srgbClr val="19BBD5"/>
                </a:solidFill>
                <a:latin typeface="Muli"/>
                <a:ea typeface="Muli"/>
                <a:cs typeface="Muli"/>
                <a:sym typeface="Muli"/>
              </a:rPr>
              <a:t>The L293D is a popular 16-Pin Motor Driver IC. As the name suggests it is mainly used to drive motors. A single L293D IC is capable of running two DC motors at the same time; also the direction of these two motors can be controlled independently. So if you have motors which has operating voltage less than 36V and operating current less </a:t>
            </a:r>
            <a:r>
              <a:rPr lang="en">
                <a:solidFill>
                  <a:srgbClr val="19BBD5"/>
                </a:solidFill>
                <a:latin typeface="Muli"/>
                <a:ea typeface="Muli"/>
                <a:cs typeface="Muli"/>
                <a:sym typeface="Muli"/>
              </a:rPr>
              <a:t>t</a:t>
            </a:r>
            <a:r>
              <a:rPr lang="en">
                <a:solidFill>
                  <a:srgbClr val="19BBD5"/>
                </a:solidFill>
                <a:latin typeface="Muli"/>
                <a:ea typeface="Muli"/>
                <a:cs typeface="Muli"/>
                <a:sym typeface="Muli"/>
              </a:rPr>
              <a:t>han 600mA, which are to be</a:t>
            </a:r>
            <a:r>
              <a:rPr lang="en">
                <a:solidFill>
                  <a:srgbClr val="19BBD5"/>
                </a:solidFill>
                <a:latin typeface="Muli"/>
                <a:ea typeface="Muli"/>
                <a:cs typeface="Muli"/>
                <a:sym typeface="Muli"/>
              </a:rPr>
              <a:t> </a:t>
            </a:r>
            <a:r>
              <a:rPr lang="en">
                <a:solidFill>
                  <a:srgbClr val="19BBD5"/>
                </a:solidFill>
                <a:latin typeface="Muli"/>
                <a:ea typeface="Muli"/>
                <a:cs typeface="Muli"/>
                <a:sym typeface="Muli"/>
              </a:rPr>
              <a:t>controlled by digital circuits like Op-Amp, 555 timers, digital gates or even Micron rollers like Arduino, PIC, ARM</a:t>
            </a:r>
            <a:endParaRPr>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C6DAEC"/>
              </a:solidFill>
              <a:latin typeface="Muli"/>
              <a:ea typeface="Muli"/>
              <a:cs typeface="Muli"/>
              <a:sym typeface="Muli"/>
            </a:endParaRPr>
          </a:p>
        </p:txBody>
      </p:sp>
      <p:pic>
        <p:nvPicPr>
          <p:cNvPr id="470" name="Google Shape;470;p27"/>
          <p:cNvPicPr preferRelativeResize="0"/>
          <p:nvPr/>
        </p:nvPicPr>
        <p:blipFill>
          <a:blip r:embed="rId3">
            <a:alphaModFix/>
          </a:blip>
          <a:stretch>
            <a:fillRect/>
          </a:stretch>
        </p:blipFill>
        <p:spPr>
          <a:xfrm>
            <a:off x="4957100" y="1498900"/>
            <a:ext cx="2917275" cy="2787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28"/>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76" name="Google Shape;476;p28"/>
          <p:cNvSpPr txBox="1"/>
          <p:nvPr/>
        </p:nvSpPr>
        <p:spPr>
          <a:xfrm>
            <a:off x="1457850" y="821325"/>
            <a:ext cx="3357000" cy="80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19BBD5"/>
                </a:solidFill>
                <a:latin typeface="Nixie One"/>
                <a:ea typeface="Nixie One"/>
                <a:cs typeface="Nixie One"/>
                <a:sym typeface="Nixie One"/>
              </a:rPr>
              <a:t>Working Flow</a:t>
            </a:r>
            <a:endParaRPr b="1" sz="3000">
              <a:solidFill>
                <a:srgbClr val="19BBD5"/>
              </a:solidFill>
              <a:latin typeface="Nixie One"/>
              <a:ea typeface="Nixie One"/>
              <a:cs typeface="Nixie One"/>
              <a:sym typeface="Nixie One"/>
            </a:endParaRPr>
          </a:p>
        </p:txBody>
      </p:sp>
      <p:sp>
        <p:nvSpPr>
          <p:cNvPr id="477" name="Google Shape;477;p28"/>
          <p:cNvSpPr txBox="1"/>
          <p:nvPr/>
        </p:nvSpPr>
        <p:spPr>
          <a:xfrm>
            <a:off x="1457850" y="1622025"/>
            <a:ext cx="6016200" cy="28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19BBD5"/>
                </a:solidFill>
                <a:latin typeface="Muli"/>
                <a:ea typeface="Muli"/>
                <a:cs typeface="Muli"/>
                <a:sym typeface="Muli"/>
              </a:rPr>
              <a:t>Transmitter</a:t>
            </a:r>
            <a:endParaRPr sz="1600">
              <a:solidFill>
                <a:srgbClr val="19BBD5"/>
              </a:solidFill>
              <a:latin typeface="Muli"/>
              <a:ea typeface="Muli"/>
              <a:cs typeface="Muli"/>
              <a:sym typeface="Muli"/>
            </a:endParaRPr>
          </a:p>
          <a:p>
            <a:pPr indent="0" lvl="0" marL="0" rtl="0" algn="l">
              <a:spcBef>
                <a:spcPts val="0"/>
              </a:spcBef>
              <a:spcAft>
                <a:spcPts val="0"/>
              </a:spcAft>
              <a:buNone/>
            </a:pPr>
            <a:r>
              <a:t/>
            </a:r>
            <a:endParaRPr sz="1600">
              <a:solidFill>
                <a:srgbClr val="19BBD5"/>
              </a:solidFill>
              <a:latin typeface="Muli"/>
              <a:ea typeface="Muli"/>
              <a:cs typeface="Muli"/>
              <a:sym typeface="Muli"/>
            </a:endParaRPr>
          </a:p>
          <a:p>
            <a:pPr indent="0" lvl="0" marL="0" rtl="0" algn="just">
              <a:spcBef>
                <a:spcPts val="0"/>
              </a:spcBef>
              <a:spcAft>
                <a:spcPts val="0"/>
              </a:spcAft>
              <a:buClr>
                <a:schemeClr val="dk1"/>
              </a:buClr>
              <a:buSzPts val="1100"/>
              <a:buFont typeface="Arial"/>
              <a:buNone/>
            </a:pPr>
            <a:r>
              <a:rPr lang="en">
                <a:solidFill>
                  <a:srgbClr val="19BBD5"/>
                </a:solidFill>
                <a:latin typeface="Muli"/>
                <a:ea typeface="Muli"/>
                <a:cs typeface="Muli"/>
                <a:sym typeface="Muli"/>
              </a:rPr>
              <a:t>Transmitting section is comprised of four parts such as Accelerometer,</a:t>
            </a:r>
            <a:endParaRPr>
              <a:solidFill>
                <a:srgbClr val="19BBD5"/>
              </a:solidFill>
              <a:latin typeface="Muli"/>
              <a:ea typeface="Muli"/>
              <a:cs typeface="Muli"/>
              <a:sym typeface="Muli"/>
            </a:endParaRPr>
          </a:p>
          <a:p>
            <a:pPr indent="0" lvl="0" marL="0" rtl="0" algn="just">
              <a:spcBef>
                <a:spcPts val="0"/>
              </a:spcBef>
              <a:spcAft>
                <a:spcPts val="0"/>
              </a:spcAft>
              <a:buClr>
                <a:schemeClr val="dk1"/>
              </a:buClr>
              <a:buSzPts val="1100"/>
              <a:buFont typeface="Arial"/>
              <a:buNone/>
            </a:pPr>
            <a:r>
              <a:rPr lang="en">
                <a:solidFill>
                  <a:srgbClr val="19BBD5"/>
                </a:solidFill>
                <a:latin typeface="Muli"/>
                <a:ea typeface="Muli"/>
                <a:cs typeface="Muli"/>
                <a:sym typeface="Muli"/>
              </a:rPr>
              <a:t>Microcontroller, Encoder and Transmitter Module. The Accelerometer is an electromechanical device that measures the acceleration of an object across 3-axis or multiple axis. It detects position, velocity, vibration and orientation of an object. Here we have used ADXL335, which provides X, Y, Z co-ordinate of the associated Object. The X and Y co-ordinate are used in this work to detect the gesture which is fed to the microcontroller.The Accelerometer’s X-pin and Ypin are connected to VCC or the power supply.The pin number a0,a1 as well as the ‘+’ and ‘-’ pin of lilypad are connected to 0 Volt. We have used Arduino Lilypad where Atmega 328P has been used as the microcontroller.</a:t>
            </a:r>
            <a:endParaRPr>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C6DAEC"/>
              </a:solidFill>
              <a:latin typeface="Muli"/>
              <a:ea typeface="Muli"/>
              <a:cs typeface="Muli"/>
              <a:sym typeface="Mul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29"/>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83" name="Google Shape;483;p29"/>
          <p:cNvPicPr preferRelativeResize="0"/>
          <p:nvPr/>
        </p:nvPicPr>
        <p:blipFill>
          <a:blip r:embed="rId3">
            <a:alphaModFix/>
          </a:blip>
          <a:stretch>
            <a:fillRect/>
          </a:stretch>
        </p:blipFill>
        <p:spPr>
          <a:xfrm>
            <a:off x="1536262" y="862925"/>
            <a:ext cx="6071475" cy="3797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12"/>
          <p:cNvSpPr txBox="1"/>
          <p:nvPr>
            <p:ph type="ctrTitle"/>
          </p:nvPr>
        </p:nvSpPr>
        <p:spPr>
          <a:xfrm>
            <a:off x="2088550" y="308600"/>
            <a:ext cx="56388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45" name="Google Shape;345;p12"/>
          <p:cNvSpPr txBox="1"/>
          <p:nvPr>
            <p:ph idx="1" type="subTitle"/>
          </p:nvPr>
        </p:nvSpPr>
        <p:spPr>
          <a:xfrm>
            <a:off x="2794525" y="1208829"/>
            <a:ext cx="5696100" cy="7848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sz="1800"/>
              <a:t>Problem Domain</a:t>
            </a:r>
            <a:endParaRPr sz="1800"/>
          </a:p>
          <a:p>
            <a:pPr indent="-342900" lvl="0" marL="457200" rtl="0" algn="l">
              <a:lnSpc>
                <a:spcPct val="150000"/>
              </a:lnSpc>
              <a:spcBef>
                <a:spcPts val="0"/>
              </a:spcBef>
              <a:spcAft>
                <a:spcPts val="0"/>
              </a:spcAft>
              <a:buSzPts val="1800"/>
              <a:buChar char="●"/>
            </a:pPr>
            <a:r>
              <a:rPr lang="en" sz="1800"/>
              <a:t>Proposed Logic</a:t>
            </a:r>
            <a:endParaRPr sz="1800"/>
          </a:p>
          <a:p>
            <a:pPr indent="-342900" lvl="0" marL="457200" rtl="0" algn="l">
              <a:lnSpc>
                <a:spcPct val="150000"/>
              </a:lnSpc>
              <a:spcBef>
                <a:spcPts val="0"/>
              </a:spcBef>
              <a:spcAft>
                <a:spcPts val="0"/>
              </a:spcAft>
              <a:buSzPts val="1800"/>
              <a:buChar char="●"/>
            </a:pPr>
            <a:r>
              <a:rPr lang="en" sz="1800"/>
              <a:t>Scope of Project</a:t>
            </a:r>
            <a:endParaRPr sz="1800"/>
          </a:p>
          <a:p>
            <a:pPr indent="-342900" lvl="0" marL="457200" rtl="0" algn="l">
              <a:lnSpc>
                <a:spcPct val="150000"/>
              </a:lnSpc>
              <a:spcBef>
                <a:spcPts val="0"/>
              </a:spcBef>
              <a:spcAft>
                <a:spcPts val="0"/>
              </a:spcAft>
              <a:buSzPts val="1800"/>
              <a:buChar char="●"/>
            </a:pPr>
            <a:r>
              <a:rPr lang="en" sz="1800"/>
              <a:t>Technology Used</a:t>
            </a:r>
            <a:endParaRPr sz="1800"/>
          </a:p>
          <a:p>
            <a:pPr indent="-342900" lvl="0" marL="457200" rtl="0" algn="l">
              <a:lnSpc>
                <a:spcPct val="150000"/>
              </a:lnSpc>
              <a:spcBef>
                <a:spcPts val="0"/>
              </a:spcBef>
              <a:spcAft>
                <a:spcPts val="0"/>
              </a:spcAft>
              <a:buSzPts val="1800"/>
              <a:buChar char="●"/>
            </a:pPr>
            <a:r>
              <a:rPr lang="en" sz="1800"/>
              <a:t>Hardware Description</a:t>
            </a:r>
            <a:endParaRPr sz="1800"/>
          </a:p>
          <a:p>
            <a:pPr indent="-342900" lvl="0" marL="457200" rtl="0" algn="l">
              <a:lnSpc>
                <a:spcPct val="150000"/>
              </a:lnSpc>
              <a:spcBef>
                <a:spcPts val="0"/>
              </a:spcBef>
              <a:spcAft>
                <a:spcPts val="0"/>
              </a:spcAft>
              <a:buSzPts val="1800"/>
              <a:buChar char="●"/>
            </a:pPr>
            <a:r>
              <a:rPr lang="en" sz="1800"/>
              <a:t>Working Flow</a:t>
            </a:r>
            <a:endParaRPr sz="1800"/>
          </a:p>
          <a:p>
            <a:pPr indent="-342900" lvl="0" marL="457200" rtl="0" algn="l">
              <a:lnSpc>
                <a:spcPct val="150000"/>
              </a:lnSpc>
              <a:spcBef>
                <a:spcPts val="0"/>
              </a:spcBef>
              <a:spcAft>
                <a:spcPts val="0"/>
              </a:spcAft>
              <a:buSzPts val="1800"/>
              <a:buChar char="●"/>
            </a:pPr>
            <a:r>
              <a:rPr lang="en" sz="1800"/>
              <a:t>Future </a:t>
            </a:r>
            <a:r>
              <a:rPr lang="en" sz="1800"/>
              <a:t>Aspects</a:t>
            </a:r>
            <a:endParaRPr sz="1800"/>
          </a:p>
          <a:p>
            <a:pPr indent="-342900" lvl="0" marL="457200" rtl="0" algn="l">
              <a:lnSpc>
                <a:spcPct val="150000"/>
              </a:lnSpc>
              <a:spcBef>
                <a:spcPts val="0"/>
              </a:spcBef>
              <a:spcAft>
                <a:spcPts val="0"/>
              </a:spcAft>
              <a:buSzPts val="1800"/>
              <a:buChar char="●"/>
            </a:pPr>
            <a:r>
              <a:rPr lang="en" sz="1800"/>
              <a:t>References</a:t>
            </a:r>
            <a:endParaRPr sz="1800"/>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46" name="Google Shape;346;p12"/>
          <p:cNvSpPr txBox="1"/>
          <p:nvPr/>
        </p:nvSpPr>
        <p:spPr>
          <a:xfrm>
            <a:off x="409575" y="1676400"/>
            <a:ext cx="2067000" cy="17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Nixie One"/>
                <a:ea typeface="Nixie One"/>
                <a:cs typeface="Nixie One"/>
                <a:sym typeface="Nixie One"/>
              </a:rPr>
              <a:t>1</a:t>
            </a:r>
            <a:endParaRPr b="1">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30"/>
          <p:cNvSpPr txBox="1"/>
          <p:nvPr>
            <p:ph type="title"/>
          </p:nvPr>
        </p:nvSpPr>
        <p:spPr>
          <a:xfrm>
            <a:off x="1663175" y="1139450"/>
            <a:ext cx="4944300" cy="64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a:solidFill>
                  <a:srgbClr val="19BBD5"/>
                </a:solidFill>
              </a:rPr>
              <a:t>Receiver</a:t>
            </a:r>
            <a:endParaRPr b="1" sz="2200">
              <a:solidFill>
                <a:srgbClr val="19BBD5"/>
              </a:solidFill>
            </a:endParaRPr>
          </a:p>
        </p:txBody>
      </p:sp>
      <p:sp>
        <p:nvSpPr>
          <p:cNvPr id="489" name="Google Shape;489;p30"/>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90" name="Google Shape;490;p30"/>
          <p:cNvSpPr txBox="1"/>
          <p:nvPr/>
        </p:nvSpPr>
        <p:spPr>
          <a:xfrm>
            <a:off x="1663175" y="1950625"/>
            <a:ext cx="5523300" cy="2835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rgbClr val="19BBD5"/>
                </a:solidFill>
                <a:latin typeface="Muli"/>
                <a:ea typeface="Muli"/>
                <a:cs typeface="Muli"/>
                <a:sym typeface="Muli"/>
              </a:rPr>
              <a:t>The receiving section is comprised of 5 parts such as Receiver Module, Decoder,Motor Driver IC,Voltage Regulator and DC Motor. The receiver module receives the analog signal from the transmitter and sends it to the decoder through ‘DATA’ pin.We have used HT12D in our project. As we have kept the address bits of the encoder to low state, we have connected the address pins of the decoder to ground.</a:t>
            </a:r>
            <a:endParaRPr>
              <a:solidFill>
                <a:srgbClr val="19BBD5"/>
              </a:solidFill>
              <a:latin typeface="Muli"/>
              <a:ea typeface="Muli"/>
              <a:cs typeface="Muli"/>
              <a:sym typeface="Muli"/>
            </a:endParaRPr>
          </a:p>
          <a:p>
            <a:pPr indent="0" lvl="0" marL="0" rtl="0" algn="just">
              <a:spcBef>
                <a:spcPts val="0"/>
              </a:spcBef>
              <a:spcAft>
                <a:spcPts val="0"/>
              </a:spcAft>
              <a:buClr>
                <a:schemeClr val="dk1"/>
              </a:buClr>
              <a:buSzPts val="1100"/>
              <a:buFont typeface="Arial"/>
              <a:buNone/>
            </a:pPr>
            <a:r>
              <a:t/>
            </a:r>
            <a:endParaRPr>
              <a:solidFill>
                <a:srgbClr val="19BBD5"/>
              </a:solidFill>
              <a:latin typeface="Muli"/>
              <a:ea typeface="Muli"/>
              <a:cs typeface="Muli"/>
              <a:sym typeface="Muli"/>
            </a:endParaRPr>
          </a:p>
          <a:p>
            <a:pPr indent="0" lvl="0" marL="0" rtl="0" algn="just">
              <a:spcBef>
                <a:spcPts val="0"/>
              </a:spcBef>
              <a:spcAft>
                <a:spcPts val="0"/>
              </a:spcAft>
              <a:buClr>
                <a:schemeClr val="dk1"/>
              </a:buClr>
              <a:buSzPts val="1100"/>
              <a:buFont typeface="Arial"/>
              <a:buNone/>
            </a:pPr>
            <a:r>
              <a:rPr lang="en">
                <a:solidFill>
                  <a:srgbClr val="19BBD5"/>
                </a:solidFill>
                <a:latin typeface="Muli"/>
                <a:ea typeface="Muli"/>
                <a:cs typeface="Muli"/>
                <a:sym typeface="Muli"/>
              </a:rPr>
              <a:t>The serial data received from the receiver module is first compared with the local address bits and if it gets matched, then only the received data get decoded. It converts the analog signal to digital signal and sends it to the motor driver IC.</a:t>
            </a:r>
            <a:endParaRPr>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C6DAEC"/>
              </a:solidFill>
              <a:latin typeface="Muli"/>
              <a:ea typeface="Muli"/>
              <a:cs typeface="Muli"/>
              <a:sym typeface="Mul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31"/>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96" name="Google Shape;496;p31"/>
          <p:cNvPicPr preferRelativeResize="0"/>
          <p:nvPr/>
        </p:nvPicPr>
        <p:blipFill>
          <a:blip r:embed="rId3">
            <a:alphaModFix/>
          </a:blip>
          <a:stretch>
            <a:fillRect/>
          </a:stretch>
        </p:blipFill>
        <p:spPr>
          <a:xfrm>
            <a:off x="1601576" y="786826"/>
            <a:ext cx="6078051" cy="3998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32"/>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02" name="Google Shape;502;p32"/>
          <p:cNvSpPr txBox="1"/>
          <p:nvPr/>
        </p:nvSpPr>
        <p:spPr>
          <a:xfrm>
            <a:off x="1611825" y="677575"/>
            <a:ext cx="5995500" cy="107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500">
                <a:solidFill>
                  <a:srgbClr val="C6DAEC"/>
                </a:solidFill>
                <a:latin typeface="Muli"/>
                <a:ea typeface="Muli"/>
                <a:cs typeface="Muli"/>
                <a:sym typeface="Muli"/>
              </a:rPr>
              <a:t>Flow Of Data</a:t>
            </a:r>
            <a:endParaRPr sz="3500">
              <a:solidFill>
                <a:srgbClr val="C6DAEC"/>
              </a:solidFill>
              <a:latin typeface="Muli"/>
              <a:ea typeface="Muli"/>
              <a:cs typeface="Muli"/>
              <a:sym typeface="Muli"/>
            </a:endParaRPr>
          </a:p>
        </p:txBody>
      </p:sp>
      <p:pic>
        <p:nvPicPr>
          <p:cNvPr id="503" name="Google Shape;503;p32"/>
          <p:cNvPicPr preferRelativeResize="0"/>
          <p:nvPr/>
        </p:nvPicPr>
        <p:blipFill>
          <a:blip r:embed="rId3">
            <a:alphaModFix/>
          </a:blip>
          <a:stretch>
            <a:fillRect/>
          </a:stretch>
        </p:blipFill>
        <p:spPr>
          <a:xfrm>
            <a:off x="871050" y="1548550"/>
            <a:ext cx="7010848" cy="283522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33"/>
          <p:cNvSpPr txBox="1"/>
          <p:nvPr>
            <p:ph type="title"/>
          </p:nvPr>
        </p:nvSpPr>
        <p:spPr>
          <a:xfrm>
            <a:off x="1907225" y="862950"/>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Future Scope</a:t>
            </a:r>
            <a:endParaRPr/>
          </a:p>
        </p:txBody>
      </p:sp>
      <p:sp>
        <p:nvSpPr>
          <p:cNvPr id="509" name="Google Shape;509;p33"/>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10" name="Google Shape;510;p33"/>
          <p:cNvSpPr txBox="1"/>
          <p:nvPr/>
        </p:nvSpPr>
        <p:spPr>
          <a:xfrm>
            <a:off x="1907225" y="1640600"/>
            <a:ext cx="6717000" cy="30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19BBD5"/>
                </a:solidFill>
                <a:latin typeface="Muli"/>
                <a:ea typeface="Muli"/>
                <a:cs typeface="Muli"/>
                <a:sym typeface="Muli"/>
              </a:rPr>
              <a:t>Radiation Detection</a:t>
            </a:r>
            <a:endParaRPr sz="1700">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19BBD5"/>
              </a:solidFill>
              <a:latin typeface="Muli"/>
              <a:ea typeface="Muli"/>
              <a:cs typeface="Muli"/>
              <a:sym typeface="Muli"/>
            </a:endParaRPr>
          </a:p>
          <a:p>
            <a:pPr indent="0" lvl="0" marL="0" rtl="0" algn="l">
              <a:spcBef>
                <a:spcPts val="0"/>
              </a:spcBef>
              <a:spcAft>
                <a:spcPts val="0"/>
              </a:spcAft>
              <a:buClr>
                <a:schemeClr val="dk1"/>
              </a:buClr>
              <a:buSzPts val="1100"/>
              <a:buFont typeface="Arial"/>
              <a:buNone/>
            </a:pPr>
            <a:r>
              <a:rPr lang="en">
                <a:solidFill>
                  <a:srgbClr val="19BBD5"/>
                </a:solidFill>
                <a:latin typeface="Muli"/>
                <a:ea typeface="Muli"/>
                <a:cs typeface="Muli"/>
                <a:sym typeface="Muli"/>
              </a:rPr>
              <a:t>It is a major problem that whenever there is some incident involving</a:t>
            </a:r>
            <a:endParaRPr>
              <a:solidFill>
                <a:srgbClr val="19BBD5"/>
              </a:solidFill>
              <a:latin typeface="Muli"/>
              <a:ea typeface="Muli"/>
              <a:cs typeface="Muli"/>
              <a:sym typeface="Muli"/>
            </a:endParaRPr>
          </a:p>
          <a:p>
            <a:pPr indent="0" lvl="0" marL="0" rtl="0" algn="l">
              <a:spcBef>
                <a:spcPts val="0"/>
              </a:spcBef>
              <a:spcAft>
                <a:spcPts val="0"/>
              </a:spcAft>
              <a:buClr>
                <a:schemeClr val="dk1"/>
              </a:buClr>
              <a:buSzPts val="1100"/>
              <a:buFont typeface="Arial"/>
              <a:buNone/>
            </a:pPr>
            <a:r>
              <a:rPr lang="en">
                <a:solidFill>
                  <a:srgbClr val="19BBD5"/>
                </a:solidFill>
                <a:latin typeface="Muli"/>
                <a:ea typeface="Muli"/>
                <a:cs typeface="Muli"/>
                <a:sym typeface="Muli"/>
              </a:rPr>
              <a:t>radiation leak, it is really risky for human beings to go in those environments</a:t>
            </a:r>
            <a:endParaRPr>
              <a:solidFill>
                <a:srgbClr val="19BBD5"/>
              </a:solidFill>
              <a:latin typeface="Muli"/>
              <a:ea typeface="Muli"/>
              <a:cs typeface="Muli"/>
              <a:sym typeface="Muli"/>
            </a:endParaRPr>
          </a:p>
          <a:p>
            <a:pPr indent="0" lvl="0" marL="0" rtl="0" algn="l">
              <a:spcBef>
                <a:spcPts val="0"/>
              </a:spcBef>
              <a:spcAft>
                <a:spcPts val="0"/>
              </a:spcAft>
              <a:buClr>
                <a:schemeClr val="dk1"/>
              </a:buClr>
              <a:buSzPts val="1100"/>
              <a:buFont typeface="Arial"/>
              <a:buNone/>
            </a:pPr>
            <a:r>
              <a:rPr lang="en">
                <a:solidFill>
                  <a:srgbClr val="19BBD5"/>
                </a:solidFill>
                <a:latin typeface="Muli"/>
                <a:ea typeface="Muli"/>
                <a:cs typeface="Muli"/>
                <a:sym typeface="Muli"/>
              </a:rPr>
              <a:t>and investigate. That’s where this proposed system can be</a:t>
            </a:r>
            <a:endParaRPr>
              <a:solidFill>
                <a:srgbClr val="19BBD5"/>
              </a:solidFill>
              <a:latin typeface="Muli"/>
              <a:ea typeface="Muli"/>
              <a:cs typeface="Muli"/>
              <a:sym typeface="Muli"/>
            </a:endParaRPr>
          </a:p>
          <a:p>
            <a:pPr indent="0" lvl="0" marL="0" rtl="0" algn="l">
              <a:spcBef>
                <a:spcPts val="0"/>
              </a:spcBef>
              <a:spcAft>
                <a:spcPts val="0"/>
              </a:spcAft>
              <a:buClr>
                <a:schemeClr val="dk1"/>
              </a:buClr>
              <a:buSzPts val="1100"/>
              <a:buFont typeface="Arial"/>
              <a:buNone/>
            </a:pPr>
            <a:r>
              <a:rPr lang="en">
                <a:solidFill>
                  <a:srgbClr val="19BBD5"/>
                </a:solidFill>
                <a:latin typeface="Muli"/>
                <a:ea typeface="Muli"/>
                <a:cs typeface="Muli"/>
                <a:sym typeface="Muli"/>
              </a:rPr>
              <a:t>of use.</a:t>
            </a:r>
            <a:endParaRPr>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19BBD5"/>
              </a:solidFill>
              <a:latin typeface="Muli"/>
              <a:ea typeface="Muli"/>
              <a:cs typeface="Muli"/>
              <a:sym typeface="Muli"/>
            </a:endParaRPr>
          </a:p>
          <a:p>
            <a:pPr indent="0" lvl="0" marL="0" rtl="0" algn="l">
              <a:spcBef>
                <a:spcPts val="0"/>
              </a:spcBef>
              <a:spcAft>
                <a:spcPts val="0"/>
              </a:spcAft>
              <a:buClr>
                <a:schemeClr val="dk1"/>
              </a:buClr>
              <a:buSzPts val="1100"/>
              <a:buFont typeface="Arial"/>
              <a:buNone/>
            </a:pPr>
            <a:r>
              <a:rPr lang="en">
                <a:solidFill>
                  <a:srgbClr val="19BBD5"/>
                </a:solidFill>
                <a:latin typeface="Muli"/>
                <a:ea typeface="Muli"/>
                <a:cs typeface="Muli"/>
                <a:sym typeface="Muli"/>
              </a:rPr>
              <a:t>The car can be installed with with a camera, some sensors connected</a:t>
            </a:r>
            <a:endParaRPr>
              <a:solidFill>
                <a:srgbClr val="19BBD5"/>
              </a:solidFill>
              <a:latin typeface="Muli"/>
              <a:ea typeface="Muli"/>
              <a:cs typeface="Muli"/>
              <a:sym typeface="Muli"/>
            </a:endParaRPr>
          </a:p>
          <a:p>
            <a:pPr indent="0" lvl="0" marL="0" rtl="0" algn="l">
              <a:spcBef>
                <a:spcPts val="0"/>
              </a:spcBef>
              <a:spcAft>
                <a:spcPts val="0"/>
              </a:spcAft>
              <a:buClr>
                <a:schemeClr val="dk1"/>
              </a:buClr>
              <a:buSzPts val="1100"/>
              <a:buFont typeface="Arial"/>
              <a:buNone/>
            </a:pPr>
            <a:r>
              <a:rPr lang="en">
                <a:solidFill>
                  <a:srgbClr val="19BBD5"/>
                </a:solidFill>
                <a:latin typeface="Muli"/>
                <a:ea typeface="Muli"/>
                <a:cs typeface="Muli"/>
                <a:sym typeface="Muli"/>
              </a:rPr>
              <a:t>to a raspberry pie which can continuously stream live data to</a:t>
            </a:r>
            <a:endParaRPr>
              <a:solidFill>
                <a:srgbClr val="19BBD5"/>
              </a:solidFill>
              <a:latin typeface="Muli"/>
              <a:ea typeface="Muli"/>
              <a:cs typeface="Muli"/>
              <a:sym typeface="Muli"/>
            </a:endParaRPr>
          </a:p>
          <a:p>
            <a:pPr indent="0" lvl="0" marL="0" rtl="0" algn="l">
              <a:spcBef>
                <a:spcPts val="0"/>
              </a:spcBef>
              <a:spcAft>
                <a:spcPts val="0"/>
              </a:spcAft>
              <a:buClr>
                <a:schemeClr val="dk1"/>
              </a:buClr>
              <a:buSzPts val="1100"/>
              <a:buFont typeface="Arial"/>
              <a:buNone/>
            </a:pPr>
            <a:r>
              <a:rPr lang="en">
                <a:solidFill>
                  <a:srgbClr val="19BBD5"/>
                </a:solidFill>
                <a:latin typeface="Muli"/>
                <a:ea typeface="Muli"/>
                <a:cs typeface="Muli"/>
                <a:sym typeface="Muli"/>
              </a:rPr>
              <a:t>some interface accessible by users from far away in safety. Services</a:t>
            </a:r>
            <a:endParaRPr>
              <a:solidFill>
                <a:srgbClr val="19BBD5"/>
              </a:solidFill>
              <a:latin typeface="Muli"/>
              <a:ea typeface="Muli"/>
              <a:cs typeface="Muli"/>
              <a:sym typeface="Muli"/>
            </a:endParaRPr>
          </a:p>
          <a:p>
            <a:pPr indent="0" lvl="0" marL="0" rtl="0" algn="l">
              <a:spcBef>
                <a:spcPts val="0"/>
              </a:spcBef>
              <a:spcAft>
                <a:spcPts val="0"/>
              </a:spcAft>
              <a:buClr>
                <a:schemeClr val="dk1"/>
              </a:buClr>
              <a:buSzPts val="1100"/>
              <a:buFont typeface="Arial"/>
              <a:buNone/>
            </a:pPr>
            <a:r>
              <a:rPr lang="en">
                <a:solidFill>
                  <a:srgbClr val="19BBD5"/>
                </a:solidFill>
                <a:latin typeface="Muli"/>
                <a:ea typeface="Muli"/>
                <a:cs typeface="Muli"/>
                <a:sym typeface="Muli"/>
              </a:rPr>
              <a:t>offered by AWS can be used to implement efficiently and in minimal</a:t>
            </a:r>
            <a:endParaRPr>
              <a:solidFill>
                <a:srgbClr val="19BBD5"/>
              </a:solidFill>
              <a:latin typeface="Muli"/>
              <a:ea typeface="Muli"/>
              <a:cs typeface="Muli"/>
              <a:sym typeface="Muli"/>
            </a:endParaRPr>
          </a:p>
          <a:p>
            <a:pPr indent="0" lvl="0" marL="0" rtl="0" algn="l">
              <a:spcBef>
                <a:spcPts val="0"/>
              </a:spcBef>
              <a:spcAft>
                <a:spcPts val="0"/>
              </a:spcAft>
              <a:buClr>
                <a:schemeClr val="dk1"/>
              </a:buClr>
              <a:buSzPts val="1100"/>
              <a:buFont typeface="Arial"/>
              <a:buNone/>
            </a:pPr>
            <a:r>
              <a:rPr lang="en">
                <a:solidFill>
                  <a:srgbClr val="19BBD5"/>
                </a:solidFill>
                <a:latin typeface="Muli"/>
                <a:ea typeface="Muli"/>
                <a:cs typeface="Muli"/>
                <a:sym typeface="Muli"/>
              </a:rPr>
              <a:t>cost.</a:t>
            </a:r>
            <a:endParaRPr>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19BBD5"/>
              </a:solidFill>
              <a:latin typeface="Muli"/>
              <a:ea typeface="Muli"/>
              <a:cs typeface="Muli"/>
              <a:sym typeface="Mul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34"/>
          <p:cNvSpPr txBox="1"/>
          <p:nvPr>
            <p:ph idx="1" type="body"/>
          </p:nvPr>
        </p:nvSpPr>
        <p:spPr>
          <a:xfrm>
            <a:off x="1452150" y="1507575"/>
            <a:ext cx="6442800" cy="3414300"/>
          </a:xfrm>
          <a:prstGeom prst="rect">
            <a:avLst/>
          </a:prstGeom>
        </p:spPr>
        <p:txBody>
          <a:bodyPr anchorCtr="0" anchor="t" bIns="91425" lIns="91425" spcFirstLastPara="1" rIns="91425" wrap="square" tIns="91425">
            <a:noAutofit/>
          </a:bodyPr>
          <a:lstStyle/>
          <a:p>
            <a:pPr indent="0" lvl="0" marL="0" rtl="0" algn="just">
              <a:spcBef>
                <a:spcPts val="360"/>
              </a:spcBef>
              <a:spcAft>
                <a:spcPts val="0"/>
              </a:spcAft>
              <a:buClr>
                <a:schemeClr val="dk1"/>
              </a:buClr>
              <a:buSzPts val="1100"/>
              <a:buFont typeface="Arial"/>
              <a:buNone/>
            </a:pPr>
            <a:r>
              <a:rPr lang="en">
                <a:solidFill>
                  <a:srgbClr val="19BBD5"/>
                </a:solidFill>
              </a:rPr>
              <a:t>[1] R. K. Megalingam, S. Sreekanth, A. Govardhan, C. R. Teja and A.</a:t>
            </a:r>
            <a:endParaRPr>
              <a:solidFill>
                <a:srgbClr val="19BBD5"/>
              </a:solidFill>
            </a:endParaRPr>
          </a:p>
          <a:p>
            <a:pPr indent="0" lvl="0" marL="0" rtl="0" algn="just">
              <a:spcBef>
                <a:spcPts val="360"/>
              </a:spcBef>
              <a:spcAft>
                <a:spcPts val="0"/>
              </a:spcAft>
              <a:buClr>
                <a:schemeClr val="dk1"/>
              </a:buClr>
              <a:buSzPts val="1100"/>
              <a:buFont typeface="Arial"/>
              <a:buNone/>
            </a:pPr>
            <a:r>
              <a:rPr lang="en">
                <a:solidFill>
                  <a:srgbClr val="19BBD5"/>
                </a:solidFill>
              </a:rPr>
              <a:t>Raj, ”Wireless gesture controlled wheelchair,” 2017 4th International</a:t>
            </a:r>
            <a:endParaRPr>
              <a:solidFill>
                <a:srgbClr val="19BBD5"/>
              </a:solidFill>
            </a:endParaRPr>
          </a:p>
          <a:p>
            <a:pPr indent="0" lvl="0" marL="0" rtl="0" algn="just">
              <a:spcBef>
                <a:spcPts val="360"/>
              </a:spcBef>
              <a:spcAft>
                <a:spcPts val="0"/>
              </a:spcAft>
              <a:buClr>
                <a:schemeClr val="dk1"/>
              </a:buClr>
              <a:buSzPts val="1100"/>
              <a:buFont typeface="Arial"/>
              <a:buNone/>
            </a:pPr>
            <a:r>
              <a:rPr lang="en">
                <a:solidFill>
                  <a:srgbClr val="19BBD5"/>
                </a:solidFill>
              </a:rPr>
              <a:t>Conference on Advanced Computing and Communication</a:t>
            </a:r>
            <a:endParaRPr>
              <a:solidFill>
                <a:srgbClr val="19BBD5"/>
              </a:solidFill>
            </a:endParaRPr>
          </a:p>
          <a:p>
            <a:pPr indent="0" lvl="0" marL="0" rtl="0" algn="just">
              <a:spcBef>
                <a:spcPts val="360"/>
              </a:spcBef>
              <a:spcAft>
                <a:spcPts val="0"/>
              </a:spcAft>
              <a:buClr>
                <a:schemeClr val="dk1"/>
              </a:buClr>
              <a:buSzPts val="1100"/>
              <a:buFont typeface="Arial"/>
              <a:buNone/>
            </a:pPr>
            <a:r>
              <a:rPr lang="en">
                <a:solidFill>
                  <a:srgbClr val="19BBD5"/>
                </a:solidFill>
              </a:rPr>
              <a:t>Systems (ICACCS), Coimbatore, 2017</a:t>
            </a:r>
            <a:endParaRPr>
              <a:solidFill>
                <a:srgbClr val="19BBD5"/>
              </a:solidFill>
            </a:endParaRPr>
          </a:p>
          <a:p>
            <a:pPr indent="0" lvl="0" marL="0" rtl="0" algn="just">
              <a:spcBef>
                <a:spcPts val="360"/>
              </a:spcBef>
              <a:spcAft>
                <a:spcPts val="0"/>
              </a:spcAft>
              <a:buClr>
                <a:schemeClr val="dk1"/>
              </a:buClr>
              <a:buSzPts val="1100"/>
              <a:buFont typeface="Arial"/>
              <a:buNone/>
            </a:pPr>
            <a:r>
              <a:rPr lang="en">
                <a:solidFill>
                  <a:srgbClr val="19BBD5"/>
                </a:solidFill>
              </a:rPr>
              <a:t>[2]Vishal V. Pande, Nikita S.Ubale, Darshana P. Masurkar, Nikita R.</a:t>
            </a:r>
            <a:endParaRPr>
              <a:solidFill>
                <a:srgbClr val="19BBD5"/>
              </a:solidFill>
            </a:endParaRPr>
          </a:p>
          <a:p>
            <a:pPr indent="0" lvl="0" marL="0" rtl="0" algn="just">
              <a:spcBef>
                <a:spcPts val="360"/>
              </a:spcBef>
              <a:spcAft>
                <a:spcPts val="0"/>
              </a:spcAft>
              <a:buClr>
                <a:schemeClr val="dk1"/>
              </a:buClr>
              <a:buSzPts val="1100"/>
              <a:buFont typeface="Arial"/>
              <a:buNone/>
            </a:pPr>
            <a:r>
              <a:rPr lang="en">
                <a:solidFill>
                  <a:srgbClr val="19BBD5"/>
                </a:solidFill>
              </a:rPr>
              <a:t>Ingole, Pragati P. Mane “Hand Gesture Based Wheelchair Movement</a:t>
            </a:r>
            <a:endParaRPr>
              <a:solidFill>
                <a:srgbClr val="19BBD5"/>
              </a:solidFill>
            </a:endParaRPr>
          </a:p>
          <a:p>
            <a:pPr indent="0" lvl="0" marL="0" rtl="0" algn="just">
              <a:spcBef>
                <a:spcPts val="360"/>
              </a:spcBef>
              <a:spcAft>
                <a:spcPts val="0"/>
              </a:spcAft>
              <a:buClr>
                <a:schemeClr val="dk1"/>
              </a:buClr>
              <a:buSzPts val="1100"/>
              <a:buFont typeface="Arial"/>
              <a:buNone/>
            </a:pPr>
            <a:r>
              <a:rPr lang="en">
                <a:solidFill>
                  <a:srgbClr val="19BBD5"/>
                </a:solidFill>
              </a:rPr>
              <a:t>Control for Disabled Person Using MEMS.”Int. Journal of</a:t>
            </a:r>
            <a:endParaRPr>
              <a:solidFill>
                <a:srgbClr val="19BBD5"/>
              </a:solidFill>
            </a:endParaRPr>
          </a:p>
          <a:p>
            <a:pPr indent="0" lvl="0" marL="0" rtl="0" algn="just">
              <a:spcBef>
                <a:spcPts val="360"/>
              </a:spcBef>
              <a:spcAft>
                <a:spcPts val="0"/>
              </a:spcAft>
              <a:buClr>
                <a:schemeClr val="dk1"/>
              </a:buClr>
              <a:buSzPts val="1100"/>
              <a:buFont typeface="Arial"/>
              <a:buNone/>
            </a:pPr>
            <a:r>
              <a:rPr lang="en">
                <a:solidFill>
                  <a:srgbClr val="19BBD5"/>
                </a:solidFill>
              </a:rPr>
              <a:t>Engineering Research and Applications , ISSN : 2248 9622, Vol.</a:t>
            </a:r>
            <a:endParaRPr>
              <a:solidFill>
                <a:srgbClr val="19BBD5"/>
              </a:solidFill>
            </a:endParaRPr>
          </a:p>
          <a:p>
            <a:pPr indent="0" lvl="0" marL="0" rtl="0" algn="just">
              <a:spcBef>
                <a:spcPts val="360"/>
              </a:spcBef>
              <a:spcAft>
                <a:spcPts val="0"/>
              </a:spcAft>
              <a:buClr>
                <a:schemeClr val="dk1"/>
              </a:buClr>
              <a:buSzPts val="1100"/>
              <a:buFont typeface="Arial"/>
              <a:buNone/>
            </a:pPr>
            <a:r>
              <a:rPr lang="en">
                <a:solidFill>
                  <a:srgbClr val="19BBD5"/>
                </a:solidFill>
              </a:rPr>
              <a:t>4, Issue ( Version ), April 2014</a:t>
            </a:r>
            <a:endParaRPr>
              <a:solidFill>
                <a:srgbClr val="19BBD5"/>
              </a:solidFill>
            </a:endParaRPr>
          </a:p>
          <a:p>
            <a:pPr indent="0" lvl="0" marL="0" rtl="0" algn="just">
              <a:spcBef>
                <a:spcPts val="360"/>
              </a:spcBef>
              <a:spcAft>
                <a:spcPts val="0"/>
              </a:spcAft>
              <a:buNone/>
            </a:pPr>
            <a:r>
              <a:rPr lang="en">
                <a:solidFill>
                  <a:srgbClr val="19BBD5"/>
                </a:solidFill>
              </a:rPr>
              <a:t>[3]http://www.sensorwiki.org/doku.php/sensors/accelerome ter</a:t>
            </a:r>
            <a:endParaRPr>
              <a:solidFill>
                <a:srgbClr val="19BBD5"/>
              </a:solidFill>
            </a:endParaRPr>
          </a:p>
          <a:p>
            <a:pPr indent="0" lvl="0" marL="0" rtl="0" algn="just">
              <a:spcBef>
                <a:spcPts val="360"/>
              </a:spcBef>
              <a:spcAft>
                <a:spcPts val="0"/>
              </a:spcAft>
              <a:buNone/>
            </a:pPr>
            <a:r>
              <a:rPr lang="en">
                <a:solidFill>
                  <a:srgbClr val="19BBD5"/>
                </a:solidFill>
              </a:rPr>
              <a:t>[4]</a:t>
            </a:r>
            <a:r>
              <a:rPr lang="en" u="sng">
                <a:solidFill>
                  <a:srgbClr val="19BBD5"/>
                </a:solidFill>
                <a:hlinkClick r:id="rId3">
                  <a:extLst>
                    <a:ext uri="{A12FA001-AC4F-418D-AE19-62706E023703}">
                      <ahyp:hlinkClr val="tx"/>
                    </a:ext>
                  </a:extLst>
                </a:hlinkClick>
              </a:rPr>
              <a:t>https://components101.com/</a:t>
            </a:r>
            <a:endParaRPr>
              <a:solidFill>
                <a:srgbClr val="19BBD5"/>
              </a:solidFill>
            </a:endParaRPr>
          </a:p>
          <a:p>
            <a:pPr indent="0" lvl="0" marL="0" rtl="0" algn="just">
              <a:spcBef>
                <a:spcPts val="360"/>
              </a:spcBef>
              <a:spcAft>
                <a:spcPts val="0"/>
              </a:spcAft>
              <a:buClr>
                <a:schemeClr val="dk1"/>
              </a:buClr>
              <a:buSzPts val="1100"/>
              <a:buFont typeface="Arial"/>
              <a:buNone/>
            </a:pPr>
            <a:r>
              <a:rPr lang="en">
                <a:solidFill>
                  <a:srgbClr val="19BBD5"/>
                </a:solidFill>
              </a:rPr>
              <a:t>[5]https://www.instructables.com/id/How-to-Program-a-LilyPad-</a:t>
            </a:r>
            <a:endParaRPr>
              <a:solidFill>
                <a:srgbClr val="19BBD5"/>
              </a:solidFill>
            </a:endParaRPr>
          </a:p>
          <a:p>
            <a:pPr indent="0" lvl="0" marL="0" rtl="0" algn="just">
              <a:spcBef>
                <a:spcPts val="360"/>
              </a:spcBef>
              <a:spcAft>
                <a:spcPts val="0"/>
              </a:spcAft>
              <a:buClr>
                <a:schemeClr val="dk1"/>
              </a:buClr>
              <a:buSzPts val="1100"/>
              <a:buFont typeface="Arial"/>
              <a:buNone/>
            </a:pPr>
            <a:r>
              <a:rPr lang="en">
                <a:solidFill>
                  <a:srgbClr val="19BBD5"/>
                </a:solidFill>
              </a:rPr>
              <a:t>Without-FTDI-Converter/</a:t>
            </a:r>
            <a:endParaRPr>
              <a:solidFill>
                <a:srgbClr val="19BBD5"/>
              </a:solidFill>
            </a:endParaRPr>
          </a:p>
          <a:p>
            <a:pPr indent="0" lvl="0" marL="0" rtl="0" algn="l">
              <a:spcBef>
                <a:spcPts val="360"/>
              </a:spcBef>
              <a:spcAft>
                <a:spcPts val="0"/>
              </a:spcAft>
              <a:buNone/>
            </a:pPr>
            <a:r>
              <a:t/>
            </a:r>
            <a:endParaRPr/>
          </a:p>
        </p:txBody>
      </p:sp>
      <p:sp>
        <p:nvSpPr>
          <p:cNvPr id="516" name="Google Shape;516;p34"/>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17" name="Google Shape;517;p34"/>
          <p:cNvSpPr txBox="1"/>
          <p:nvPr/>
        </p:nvSpPr>
        <p:spPr>
          <a:xfrm>
            <a:off x="1252600" y="720525"/>
            <a:ext cx="4589100" cy="53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9BBD5"/>
                </a:solidFill>
                <a:latin typeface="Muli"/>
                <a:ea typeface="Muli"/>
                <a:cs typeface="Muli"/>
                <a:sym typeface="Muli"/>
              </a:rPr>
              <a:t>	</a:t>
            </a:r>
            <a:r>
              <a:rPr lang="en" sz="4000">
                <a:solidFill>
                  <a:srgbClr val="19BBD5"/>
                </a:solidFill>
                <a:latin typeface="Nixie One"/>
                <a:ea typeface="Nixie One"/>
                <a:cs typeface="Nixie One"/>
                <a:sym typeface="Nixie One"/>
              </a:rPr>
              <a:t>Reference</a:t>
            </a:r>
            <a:endParaRPr sz="4000">
              <a:solidFill>
                <a:srgbClr val="19BBD5"/>
              </a:solidFill>
              <a:latin typeface="Nixie One"/>
              <a:ea typeface="Nixie One"/>
              <a:cs typeface="Nixie One"/>
              <a:sym typeface="Nixie One"/>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35"/>
          <p:cNvSpPr/>
          <p:nvPr/>
        </p:nvSpPr>
        <p:spPr>
          <a:xfrm rot="-5400000">
            <a:off x="1053600" y="533300"/>
            <a:ext cx="1855800" cy="21429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23" name="Google Shape;523;p35"/>
          <p:cNvSpPr txBox="1"/>
          <p:nvPr>
            <p:ph idx="4294967295" type="ctrTitle"/>
          </p:nvPr>
        </p:nvSpPr>
        <p:spPr>
          <a:xfrm>
            <a:off x="3152775" y="1354750"/>
            <a:ext cx="45621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8000"/>
              <a:t>Thanks!</a:t>
            </a:r>
            <a:endParaRPr sz="8000"/>
          </a:p>
        </p:txBody>
      </p:sp>
      <p:sp>
        <p:nvSpPr>
          <p:cNvPr id="524" name="Google Shape;524;p35"/>
          <p:cNvSpPr txBox="1"/>
          <p:nvPr>
            <p:ph idx="4294967295" type="body"/>
          </p:nvPr>
        </p:nvSpPr>
        <p:spPr>
          <a:xfrm>
            <a:off x="3286468" y="2400250"/>
            <a:ext cx="4562100" cy="2461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3600"/>
              <a:t>Any questions?</a:t>
            </a:r>
            <a:endParaRPr/>
          </a:p>
          <a:p>
            <a:pPr indent="0" lvl="0" marL="457200" rtl="0" algn="l">
              <a:spcBef>
                <a:spcPts val="600"/>
              </a:spcBef>
              <a:spcAft>
                <a:spcPts val="0"/>
              </a:spcAft>
              <a:buNone/>
            </a:pPr>
            <a:r>
              <a:t/>
            </a:r>
            <a:endParaRPr/>
          </a:p>
        </p:txBody>
      </p:sp>
      <p:sp>
        <p:nvSpPr>
          <p:cNvPr id="525" name="Google Shape;525;p35"/>
          <p:cNvSpPr/>
          <p:nvPr/>
        </p:nvSpPr>
        <p:spPr>
          <a:xfrm>
            <a:off x="1591719" y="1212580"/>
            <a:ext cx="779561" cy="779561"/>
          </a:xfrm>
          <a:custGeom>
            <a:rect b="b" l="l" r="r" t="t"/>
            <a:pathLst>
              <a:path extrusionOk="0" h="15290" w="1529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5"/>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13"/>
          <p:cNvSpPr txBox="1"/>
          <p:nvPr>
            <p:ph type="title"/>
          </p:nvPr>
        </p:nvSpPr>
        <p:spPr>
          <a:xfrm>
            <a:off x="1732700" y="973600"/>
            <a:ext cx="57921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 Domain</a:t>
            </a:r>
            <a:endParaRPr/>
          </a:p>
        </p:txBody>
      </p:sp>
      <p:sp>
        <p:nvSpPr>
          <p:cNvPr id="352" name="Google Shape;352;p13"/>
          <p:cNvSpPr txBox="1"/>
          <p:nvPr/>
        </p:nvSpPr>
        <p:spPr>
          <a:xfrm>
            <a:off x="1732700" y="1744525"/>
            <a:ext cx="3191400" cy="27264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b="1" lang="en" sz="1100">
                <a:solidFill>
                  <a:srgbClr val="00E1C6"/>
                </a:solidFill>
                <a:latin typeface="Muli"/>
                <a:ea typeface="Muli"/>
                <a:cs typeface="Muli"/>
                <a:sym typeface="Muli"/>
              </a:rPr>
              <a:t>Military </a:t>
            </a:r>
            <a:endParaRPr sz="1100">
              <a:solidFill>
                <a:srgbClr val="00E1C6"/>
              </a:solidFill>
              <a:latin typeface="Muli"/>
              <a:ea typeface="Muli"/>
              <a:cs typeface="Muli"/>
              <a:sym typeface="Muli"/>
            </a:endParaRPr>
          </a:p>
          <a:p>
            <a:pPr indent="0" lvl="0" marL="0" rtl="0" algn="just">
              <a:spcBef>
                <a:spcPts val="600"/>
              </a:spcBef>
              <a:spcAft>
                <a:spcPts val="0"/>
              </a:spcAft>
              <a:buClr>
                <a:schemeClr val="dk1"/>
              </a:buClr>
              <a:buSzPts val="1100"/>
              <a:buFont typeface="Arial"/>
              <a:buNone/>
            </a:pPr>
            <a:r>
              <a:rPr lang="en" sz="1100">
                <a:solidFill>
                  <a:srgbClr val="19BBD5"/>
                </a:solidFill>
                <a:latin typeface="Muli"/>
                <a:ea typeface="Muli"/>
                <a:cs typeface="Muli"/>
                <a:sym typeface="Muli"/>
              </a:rPr>
              <a:t>There is a major need of efficiency and swiftness in the field which is very difficult to maintain when the soldier’s hands are full.</a:t>
            </a:r>
            <a:endParaRPr sz="1100">
              <a:solidFill>
                <a:srgbClr val="19BBD5"/>
              </a:solidFill>
              <a:latin typeface="Muli"/>
              <a:ea typeface="Muli"/>
              <a:cs typeface="Muli"/>
              <a:sym typeface="Muli"/>
            </a:endParaRPr>
          </a:p>
          <a:p>
            <a:pPr indent="0" lvl="0" marL="0" rtl="0" algn="just">
              <a:spcBef>
                <a:spcPts val="600"/>
              </a:spcBef>
              <a:spcAft>
                <a:spcPts val="0"/>
              </a:spcAft>
              <a:buClr>
                <a:schemeClr val="dk1"/>
              </a:buClr>
              <a:buSzPts val="1100"/>
              <a:buFont typeface="Arial"/>
              <a:buNone/>
            </a:pPr>
            <a:r>
              <a:t/>
            </a:r>
            <a:endParaRPr sz="1100">
              <a:solidFill>
                <a:srgbClr val="19BBD5"/>
              </a:solidFill>
              <a:latin typeface="Muli"/>
              <a:ea typeface="Muli"/>
              <a:cs typeface="Muli"/>
              <a:sym typeface="Muli"/>
            </a:endParaRPr>
          </a:p>
          <a:p>
            <a:pPr indent="0" lvl="0" marL="0" rtl="0" algn="just">
              <a:spcBef>
                <a:spcPts val="600"/>
              </a:spcBef>
              <a:spcAft>
                <a:spcPts val="0"/>
              </a:spcAft>
              <a:buClr>
                <a:schemeClr val="dk1"/>
              </a:buClr>
              <a:buSzPts val="1100"/>
              <a:buFont typeface="Arial"/>
              <a:buNone/>
            </a:pPr>
            <a:r>
              <a:rPr lang="en" sz="1100">
                <a:solidFill>
                  <a:srgbClr val="19BBD5"/>
                </a:solidFill>
                <a:latin typeface="Muli"/>
                <a:ea typeface="Muli"/>
                <a:cs typeface="Muli"/>
                <a:sym typeface="Muli"/>
              </a:rPr>
              <a:t>There is a need of gadgets that require very less control engagement and can be controlled without any complex controls.</a:t>
            </a:r>
            <a:endParaRPr sz="1100">
              <a:solidFill>
                <a:srgbClr val="19BBD5"/>
              </a:solidFill>
              <a:latin typeface="Muli"/>
              <a:ea typeface="Muli"/>
              <a:cs typeface="Muli"/>
              <a:sym typeface="Muli"/>
            </a:endParaRPr>
          </a:p>
          <a:p>
            <a:pPr indent="0" lvl="0" marL="0" rtl="0" algn="l">
              <a:spcBef>
                <a:spcPts val="600"/>
              </a:spcBef>
              <a:spcAft>
                <a:spcPts val="0"/>
              </a:spcAft>
              <a:buClr>
                <a:schemeClr val="dk1"/>
              </a:buClr>
              <a:buSzPts val="1100"/>
              <a:buFont typeface="Arial"/>
              <a:buNone/>
            </a:pPr>
            <a:r>
              <a:t/>
            </a:r>
            <a:endParaRPr sz="1100">
              <a:solidFill>
                <a:srgbClr val="C6DAEC"/>
              </a:solidFill>
              <a:latin typeface="Muli"/>
              <a:ea typeface="Muli"/>
              <a:cs typeface="Muli"/>
              <a:sym typeface="Muli"/>
            </a:endParaRPr>
          </a:p>
          <a:p>
            <a:pPr indent="0" lvl="0" marL="0" rtl="0" algn="l">
              <a:spcBef>
                <a:spcPts val="600"/>
              </a:spcBef>
              <a:spcAft>
                <a:spcPts val="0"/>
              </a:spcAft>
              <a:buNone/>
            </a:pPr>
            <a:r>
              <a:t/>
            </a:r>
            <a:endParaRPr sz="1100">
              <a:solidFill>
                <a:srgbClr val="C6DAEC"/>
              </a:solidFill>
              <a:latin typeface="Muli"/>
              <a:ea typeface="Muli"/>
              <a:cs typeface="Muli"/>
              <a:sym typeface="Muli"/>
            </a:endParaRPr>
          </a:p>
        </p:txBody>
      </p:sp>
      <p:sp>
        <p:nvSpPr>
          <p:cNvPr id="353" name="Google Shape;353;p13"/>
          <p:cNvSpPr txBox="1"/>
          <p:nvPr/>
        </p:nvSpPr>
        <p:spPr>
          <a:xfrm>
            <a:off x="5355796" y="1744525"/>
            <a:ext cx="3330900" cy="27264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b="1" lang="en" sz="1100">
                <a:solidFill>
                  <a:srgbClr val="00E1C6"/>
                </a:solidFill>
                <a:latin typeface="Muli"/>
                <a:ea typeface="Muli"/>
                <a:cs typeface="Muli"/>
                <a:sym typeface="Muli"/>
              </a:rPr>
              <a:t>Medical Assistance</a:t>
            </a:r>
            <a:endParaRPr sz="1100">
              <a:solidFill>
                <a:srgbClr val="00E1C6"/>
              </a:solidFill>
              <a:latin typeface="Muli"/>
              <a:ea typeface="Muli"/>
              <a:cs typeface="Muli"/>
              <a:sym typeface="Muli"/>
            </a:endParaRPr>
          </a:p>
          <a:p>
            <a:pPr indent="0" lvl="0" marL="0" rtl="0" algn="just">
              <a:spcBef>
                <a:spcPts val="600"/>
              </a:spcBef>
              <a:spcAft>
                <a:spcPts val="0"/>
              </a:spcAft>
              <a:buClr>
                <a:schemeClr val="dk1"/>
              </a:buClr>
              <a:buSzPts val="1100"/>
              <a:buFont typeface="Arial"/>
              <a:buNone/>
            </a:pPr>
            <a:r>
              <a:rPr lang="en" sz="1100">
                <a:solidFill>
                  <a:srgbClr val="19BBD5"/>
                </a:solidFill>
                <a:latin typeface="Muli"/>
                <a:ea typeface="Muli"/>
                <a:cs typeface="Muli"/>
                <a:sym typeface="Muli"/>
              </a:rPr>
              <a:t>There are millions of people struggling to move on their on or move</a:t>
            </a:r>
            <a:endParaRPr sz="1100">
              <a:solidFill>
                <a:srgbClr val="19BBD5"/>
              </a:solidFill>
              <a:latin typeface="Muli"/>
              <a:ea typeface="Muli"/>
              <a:cs typeface="Muli"/>
              <a:sym typeface="Muli"/>
            </a:endParaRPr>
          </a:p>
          <a:p>
            <a:pPr indent="0" lvl="0" marL="0" rtl="0" algn="just">
              <a:spcBef>
                <a:spcPts val="600"/>
              </a:spcBef>
              <a:spcAft>
                <a:spcPts val="0"/>
              </a:spcAft>
              <a:buClr>
                <a:schemeClr val="dk1"/>
              </a:buClr>
              <a:buSzPts val="1100"/>
              <a:buFont typeface="Arial"/>
              <a:buNone/>
            </a:pPr>
            <a:r>
              <a:rPr lang="en" sz="1100">
                <a:solidFill>
                  <a:srgbClr val="19BBD5"/>
                </a:solidFill>
                <a:latin typeface="Muli"/>
                <a:ea typeface="Muli"/>
                <a:cs typeface="Muli"/>
                <a:sym typeface="Muli"/>
              </a:rPr>
              <a:t>things in their vicinity. This proposed device can help these people in</a:t>
            </a:r>
            <a:endParaRPr sz="1100">
              <a:solidFill>
                <a:srgbClr val="19BBD5"/>
              </a:solidFill>
              <a:latin typeface="Muli"/>
              <a:ea typeface="Muli"/>
              <a:cs typeface="Muli"/>
              <a:sym typeface="Muli"/>
            </a:endParaRPr>
          </a:p>
          <a:p>
            <a:pPr indent="0" lvl="0" marL="0" rtl="0" algn="just">
              <a:spcBef>
                <a:spcPts val="600"/>
              </a:spcBef>
              <a:spcAft>
                <a:spcPts val="0"/>
              </a:spcAft>
              <a:buClr>
                <a:schemeClr val="dk1"/>
              </a:buClr>
              <a:buSzPts val="1100"/>
              <a:buFont typeface="Arial"/>
              <a:buNone/>
            </a:pPr>
            <a:r>
              <a:rPr lang="en" sz="1100">
                <a:solidFill>
                  <a:srgbClr val="19BBD5"/>
                </a:solidFill>
                <a:latin typeface="Muli"/>
                <a:ea typeface="Muli"/>
                <a:cs typeface="Muli"/>
                <a:sym typeface="Muli"/>
              </a:rPr>
              <a:t>moving without having to do complex movements thus saving them</a:t>
            </a:r>
            <a:endParaRPr sz="1100">
              <a:solidFill>
                <a:srgbClr val="19BBD5"/>
              </a:solidFill>
              <a:latin typeface="Muli"/>
              <a:ea typeface="Muli"/>
              <a:cs typeface="Muli"/>
              <a:sym typeface="Muli"/>
            </a:endParaRPr>
          </a:p>
          <a:p>
            <a:pPr indent="0" lvl="0" marL="0" rtl="0" algn="just">
              <a:spcBef>
                <a:spcPts val="600"/>
              </a:spcBef>
              <a:spcAft>
                <a:spcPts val="0"/>
              </a:spcAft>
              <a:buClr>
                <a:schemeClr val="dk1"/>
              </a:buClr>
              <a:buSzPts val="1100"/>
              <a:buFont typeface="Arial"/>
              <a:buNone/>
            </a:pPr>
            <a:r>
              <a:rPr lang="en" sz="1100">
                <a:solidFill>
                  <a:srgbClr val="19BBD5"/>
                </a:solidFill>
                <a:latin typeface="Muli"/>
                <a:ea typeface="Muli"/>
                <a:cs typeface="Muli"/>
                <a:sym typeface="Muli"/>
              </a:rPr>
              <a:t>from tedious tasks and chores.</a:t>
            </a:r>
            <a:endParaRPr sz="1100">
              <a:solidFill>
                <a:srgbClr val="19BBD5"/>
              </a:solidFill>
              <a:latin typeface="Muli"/>
              <a:ea typeface="Muli"/>
              <a:cs typeface="Muli"/>
              <a:sym typeface="Muli"/>
            </a:endParaRPr>
          </a:p>
          <a:p>
            <a:pPr indent="0" lvl="0" marL="0" rtl="0" algn="l">
              <a:spcBef>
                <a:spcPts val="600"/>
              </a:spcBef>
              <a:spcAft>
                <a:spcPts val="0"/>
              </a:spcAft>
              <a:buNone/>
            </a:pPr>
            <a:r>
              <a:t/>
            </a:r>
            <a:endParaRPr sz="1100">
              <a:solidFill>
                <a:srgbClr val="C6DAEC"/>
              </a:solidFill>
              <a:latin typeface="Muli"/>
              <a:ea typeface="Muli"/>
              <a:cs typeface="Muli"/>
              <a:sym typeface="Muli"/>
            </a:endParaRPr>
          </a:p>
        </p:txBody>
      </p:sp>
      <p:sp>
        <p:nvSpPr>
          <p:cNvPr id="354" name="Google Shape;354;p13"/>
          <p:cNvSpPr txBox="1"/>
          <p:nvPr/>
        </p:nvSpPr>
        <p:spPr>
          <a:xfrm>
            <a:off x="1732700" y="3959025"/>
            <a:ext cx="6954000" cy="8265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b="1" lang="en" sz="1100">
                <a:solidFill>
                  <a:srgbClr val="19BBD5"/>
                </a:solidFill>
                <a:latin typeface="Muli"/>
                <a:ea typeface="Muli"/>
                <a:cs typeface="Muli"/>
                <a:sym typeface="Muli"/>
              </a:rPr>
              <a:t>It is far easier to operate gadgets without any complex movements when it comes to the controls and engagement. Thus gesture control can be proven to be a good alternative.</a:t>
            </a:r>
            <a:endParaRPr sz="1100">
              <a:solidFill>
                <a:srgbClr val="19BBD5"/>
              </a:solidFill>
              <a:latin typeface="Muli"/>
              <a:ea typeface="Muli"/>
              <a:cs typeface="Muli"/>
              <a:sym typeface="Muli"/>
            </a:endParaRPr>
          </a:p>
          <a:p>
            <a:pPr indent="0" lvl="0" marL="0" rtl="0" algn="l">
              <a:spcBef>
                <a:spcPts val="1000"/>
              </a:spcBef>
              <a:spcAft>
                <a:spcPts val="1000"/>
              </a:spcAft>
              <a:buNone/>
            </a:pPr>
            <a:r>
              <a:t/>
            </a:r>
            <a:endParaRPr sz="1100">
              <a:solidFill>
                <a:srgbClr val="C6DAEC"/>
              </a:solidFill>
              <a:latin typeface="Muli"/>
              <a:ea typeface="Muli"/>
              <a:cs typeface="Muli"/>
              <a:sym typeface="Muli"/>
            </a:endParaRPr>
          </a:p>
        </p:txBody>
      </p:sp>
      <p:sp>
        <p:nvSpPr>
          <p:cNvPr id="355" name="Google Shape;355;p13"/>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14"/>
          <p:cNvSpPr txBox="1"/>
          <p:nvPr>
            <p:ph idx="1" type="body"/>
          </p:nvPr>
        </p:nvSpPr>
        <p:spPr>
          <a:xfrm>
            <a:off x="2125000" y="346175"/>
            <a:ext cx="6282300" cy="8199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b="1" lang="en" sz="3300">
                <a:solidFill>
                  <a:srgbClr val="19BBD5"/>
                </a:solidFill>
              </a:rPr>
              <a:t>Proposed Logic</a:t>
            </a:r>
            <a:endParaRPr b="1" sz="3300">
              <a:solidFill>
                <a:srgbClr val="19BBD5"/>
              </a:solidFill>
            </a:endParaRPr>
          </a:p>
        </p:txBody>
      </p:sp>
      <p:sp>
        <p:nvSpPr>
          <p:cNvPr id="361" name="Google Shape;361;p14"/>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62" name="Google Shape;362;p14"/>
          <p:cNvSpPr txBox="1"/>
          <p:nvPr/>
        </p:nvSpPr>
        <p:spPr>
          <a:xfrm>
            <a:off x="2125000" y="1440175"/>
            <a:ext cx="5966400" cy="2983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500">
                <a:solidFill>
                  <a:srgbClr val="19BBD5"/>
                </a:solidFill>
                <a:latin typeface="Muli"/>
                <a:ea typeface="Muli"/>
                <a:cs typeface="Muli"/>
                <a:sym typeface="Muli"/>
              </a:rPr>
              <a:t>We mainly have focused on reducing the engagement of the hand which can be a deal breaker in military applications where the efficiency of a soldier matter the most or for people who are handicapped by giving them the ability to control their environment.</a:t>
            </a:r>
            <a:endParaRPr sz="1500">
              <a:solidFill>
                <a:srgbClr val="19BBD5"/>
              </a:solidFill>
              <a:latin typeface="Muli"/>
              <a:ea typeface="Muli"/>
              <a:cs typeface="Muli"/>
              <a:sym typeface="Muli"/>
            </a:endParaRPr>
          </a:p>
          <a:p>
            <a:pPr indent="0" lvl="0" marL="0" rtl="0" algn="just">
              <a:spcBef>
                <a:spcPts val="0"/>
              </a:spcBef>
              <a:spcAft>
                <a:spcPts val="0"/>
              </a:spcAft>
              <a:buNone/>
            </a:pPr>
            <a:r>
              <a:t/>
            </a:r>
            <a:endParaRPr sz="1500">
              <a:solidFill>
                <a:srgbClr val="19BBD5"/>
              </a:solidFill>
              <a:latin typeface="Muli"/>
              <a:ea typeface="Muli"/>
              <a:cs typeface="Muli"/>
              <a:sym typeface="Muli"/>
            </a:endParaRPr>
          </a:p>
          <a:p>
            <a:pPr indent="0" lvl="0" marL="0" rtl="0" algn="just">
              <a:spcBef>
                <a:spcPts val="0"/>
              </a:spcBef>
              <a:spcAft>
                <a:spcPts val="0"/>
              </a:spcAft>
              <a:buClr>
                <a:schemeClr val="dk1"/>
              </a:buClr>
              <a:buSzPts val="1100"/>
              <a:buFont typeface="Arial"/>
              <a:buNone/>
            </a:pPr>
            <a:r>
              <a:rPr lang="en" sz="1500">
                <a:solidFill>
                  <a:srgbClr val="19BBD5"/>
                </a:solidFill>
                <a:latin typeface="Muli"/>
                <a:ea typeface="Muli"/>
                <a:cs typeface="Muli"/>
                <a:sym typeface="Muli"/>
              </a:rPr>
              <a:t>The idea is to basically clamp a small device on the back of your hand that will sense the motion of your palm to direct and move the connected vehicle or system in the respective field. In our case we have chosen a car that will be driven with the gestures of your hand. It is a classical example of Internet of things.</a:t>
            </a:r>
            <a:endParaRPr sz="1500">
              <a:solidFill>
                <a:srgbClr val="19BBD5"/>
              </a:solidFill>
              <a:latin typeface="Muli"/>
              <a:ea typeface="Muli"/>
              <a:cs typeface="Muli"/>
              <a:sym typeface="Muli"/>
            </a:endParaRPr>
          </a:p>
          <a:p>
            <a:pPr indent="0" lvl="0" marL="0" rtl="0" algn="l">
              <a:spcBef>
                <a:spcPts val="0"/>
              </a:spcBef>
              <a:spcAft>
                <a:spcPts val="0"/>
              </a:spcAft>
              <a:buNone/>
            </a:pPr>
            <a:r>
              <a:t/>
            </a:r>
            <a:endParaRPr>
              <a:solidFill>
                <a:srgbClr val="19BBD5"/>
              </a:solidFill>
              <a:latin typeface="Muli"/>
              <a:ea typeface="Muli"/>
              <a:cs typeface="Muli"/>
              <a:sym typeface="Mul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15"/>
          <p:cNvSpPr txBox="1"/>
          <p:nvPr>
            <p:ph type="title"/>
          </p:nvPr>
        </p:nvSpPr>
        <p:spPr>
          <a:xfrm>
            <a:off x="2099850" y="884575"/>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Scope Of Project</a:t>
            </a:r>
            <a:endParaRPr/>
          </a:p>
        </p:txBody>
      </p:sp>
      <p:sp>
        <p:nvSpPr>
          <p:cNvPr id="368" name="Google Shape;368;p15"/>
          <p:cNvSpPr txBox="1"/>
          <p:nvPr>
            <p:ph idx="1" type="body"/>
          </p:nvPr>
        </p:nvSpPr>
        <p:spPr>
          <a:xfrm>
            <a:off x="1283850" y="1660800"/>
            <a:ext cx="2774700" cy="2828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a:solidFill>
                  <a:srgbClr val="19BBD5"/>
                </a:solidFill>
              </a:rPr>
              <a:t>1.) Military:</a:t>
            </a:r>
            <a:endParaRPr>
              <a:solidFill>
                <a:srgbClr val="19BBD5"/>
              </a:solidFill>
            </a:endParaRPr>
          </a:p>
          <a:p>
            <a:pPr indent="0" lvl="0" marL="0" rtl="0" algn="l">
              <a:spcBef>
                <a:spcPts val="600"/>
              </a:spcBef>
              <a:spcAft>
                <a:spcPts val="0"/>
              </a:spcAft>
              <a:buClr>
                <a:schemeClr val="dk1"/>
              </a:buClr>
              <a:buSzPts val="1100"/>
              <a:buFont typeface="Arial"/>
              <a:buNone/>
            </a:pPr>
            <a:r>
              <a:rPr lang="en">
                <a:solidFill>
                  <a:srgbClr val="19BBD5"/>
                </a:solidFill>
              </a:rPr>
              <a:t>It can be used in the field to control drones for surveillance without carrying a bulky remote control instead the individual will have a small glove like wearable device enabling them to have greater mobility and efficiency.</a:t>
            </a:r>
            <a:endParaRPr>
              <a:solidFill>
                <a:srgbClr val="19BBD5"/>
              </a:solidFill>
            </a:endParaRPr>
          </a:p>
          <a:p>
            <a:pPr indent="0" lvl="0" marL="0" rtl="0" algn="l">
              <a:spcBef>
                <a:spcPts val="600"/>
              </a:spcBef>
              <a:spcAft>
                <a:spcPts val="0"/>
              </a:spcAft>
              <a:buNone/>
            </a:pPr>
            <a:r>
              <a:t/>
            </a:r>
            <a:endParaRPr/>
          </a:p>
        </p:txBody>
      </p:sp>
      <p:sp>
        <p:nvSpPr>
          <p:cNvPr id="369" name="Google Shape;369;p15"/>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70" name="Google Shape;370;p15"/>
          <p:cNvPicPr preferRelativeResize="0"/>
          <p:nvPr/>
        </p:nvPicPr>
        <p:blipFill>
          <a:blip r:embed="rId3">
            <a:alphaModFix/>
          </a:blip>
          <a:stretch>
            <a:fillRect/>
          </a:stretch>
        </p:blipFill>
        <p:spPr>
          <a:xfrm>
            <a:off x="4152225" y="1660800"/>
            <a:ext cx="3114150" cy="2248251"/>
          </a:xfrm>
          <a:prstGeom prst="rect">
            <a:avLst/>
          </a:prstGeom>
          <a:noFill/>
          <a:ln>
            <a:noFill/>
          </a:ln>
          <a:effectLst>
            <a:outerShdw blurRad="914400" rotWithShape="0" algn="bl" dir="11880000" dist="133350">
              <a:srgbClr val="000000">
                <a:alpha val="55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16"/>
          <p:cNvSpPr txBox="1"/>
          <p:nvPr>
            <p:ph type="title"/>
          </p:nvPr>
        </p:nvSpPr>
        <p:spPr>
          <a:xfrm>
            <a:off x="2099850" y="884575"/>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Scope Of Project</a:t>
            </a:r>
            <a:endParaRPr/>
          </a:p>
        </p:txBody>
      </p:sp>
      <p:sp>
        <p:nvSpPr>
          <p:cNvPr id="376" name="Google Shape;376;p16"/>
          <p:cNvSpPr txBox="1"/>
          <p:nvPr>
            <p:ph idx="1" type="body"/>
          </p:nvPr>
        </p:nvSpPr>
        <p:spPr>
          <a:xfrm>
            <a:off x="1742075" y="1529875"/>
            <a:ext cx="2789700" cy="3052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solidFill>
                  <a:srgbClr val="19BBD5"/>
                </a:solidFill>
              </a:rPr>
              <a:t>2.) Medical Assistance:</a:t>
            </a:r>
            <a:endParaRPr>
              <a:solidFill>
                <a:srgbClr val="19BBD5"/>
              </a:solidFill>
            </a:endParaRPr>
          </a:p>
          <a:p>
            <a:pPr indent="0" lvl="0" marL="0" rtl="0" algn="l">
              <a:spcBef>
                <a:spcPts val="600"/>
              </a:spcBef>
              <a:spcAft>
                <a:spcPts val="0"/>
              </a:spcAft>
              <a:buNone/>
            </a:pPr>
            <a:r>
              <a:rPr lang="en">
                <a:solidFill>
                  <a:srgbClr val="19BBD5"/>
                </a:solidFill>
              </a:rPr>
              <a:t>There are millions of people struggling to move on their on or move things in their vicinity. This proposed device can help these people in moving without having to do complex movements thus saving them from tedious tasks and chores.</a:t>
            </a:r>
            <a:endParaRPr>
              <a:solidFill>
                <a:srgbClr val="19BBD5"/>
              </a:solidFill>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377" name="Google Shape;377;p16"/>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78" name="Google Shape;378;p16"/>
          <p:cNvPicPr preferRelativeResize="0"/>
          <p:nvPr/>
        </p:nvPicPr>
        <p:blipFill>
          <a:blip r:embed="rId3">
            <a:alphaModFix/>
          </a:blip>
          <a:stretch>
            <a:fillRect/>
          </a:stretch>
        </p:blipFill>
        <p:spPr>
          <a:xfrm>
            <a:off x="4580300" y="1686551"/>
            <a:ext cx="2463850" cy="1978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17"/>
          <p:cNvSpPr txBox="1"/>
          <p:nvPr>
            <p:ph type="title"/>
          </p:nvPr>
        </p:nvSpPr>
        <p:spPr>
          <a:xfrm>
            <a:off x="2099850" y="884575"/>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Scope Of Project</a:t>
            </a:r>
            <a:endParaRPr/>
          </a:p>
        </p:txBody>
      </p:sp>
      <p:sp>
        <p:nvSpPr>
          <p:cNvPr id="384" name="Google Shape;384;p17"/>
          <p:cNvSpPr txBox="1"/>
          <p:nvPr>
            <p:ph idx="1" type="body"/>
          </p:nvPr>
        </p:nvSpPr>
        <p:spPr>
          <a:xfrm>
            <a:off x="1742075" y="1529875"/>
            <a:ext cx="2395200" cy="3079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solidFill>
                  <a:srgbClr val="19BBD5"/>
                </a:solidFill>
              </a:rPr>
              <a:t>3.) Logistics:</a:t>
            </a:r>
            <a:endParaRPr>
              <a:solidFill>
                <a:srgbClr val="19BBD5"/>
              </a:solidFill>
            </a:endParaRPr>
          </a:p>
          <a:p>
            <a:pPr indent="0" lvl="0" marL="0" rtl="0" algn="just">
              <a:spcBef>
                <a:spcPts val="600"/>
              </a:spcBef>
              <a:spcAft>
                <a:spcPts val="0"/>
              </a:spcAft>
              <a:buNone/>
            </a:pPr>
            <a:r>
              <a:rPr lang="en">
                <a:solidFill>
                  <a:srgbClr val="19BBD5"/>
                </a:solidFill>
              </a:rPr>
              <a:t>In huge industries like automotive one where there is a need to move very large objects reducing the efficiency of workers and increasing the hazard level due to the heavy loads. Our proposed system will help the workers to increase their work efficiency.</a:t>
            </a:r>
            <a:endParaRPr>
              <a:solidFill>
                <a:srgbClr val="19BBD5"/>
              </a:solidFill>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385" name="Google Shape;385;p17"/>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86" name="Google Shape;386;p17"/>
          <p:cNvPicPr preferRelativeResize="0"/>
          <p:nvPr/>
        </p:nvPicPr>
        <p:blipFill>
          <a:blip r:embed="rId3">
            <a:alphaModFix/>
          </a:blip>
          <a:stretch>
            <a:fillRect/>
          </a:stretch>
        </p:blipFill>
        <p:spPr>
          <a:xfrm>
            <a:off x="4289675" y="1682275"/>
            <a:ext cx="2927649" cy="2537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18"/>
          <p:cNvSpPr txBox="1"/>
          <p:nvPr>
            <p:ph idx="4294967295" type="ctrTitle"/>
          </p:nvPr>
        </p:nvSpPr>
        <p:spPr>
          <a:xfrm>
            <a:off x="1853250" y="622700"/>
            <a:ext cx="5241000" cy="115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4300"/>
              <a:t>Technology Used</a:t>
            </a:r>
            <a:endParaRPr b="1" sz="4300"/>
          </a:p>
        </p:txBody>
      </p:sp>
      <p:sp>
        <p:nvSpPr>
          <p:cNvPr id="392" name="Google Shape;392;p18"/>
          <p:cNvSpPr txBox="1"/>
          <p:nvPr>
            <p:ph idx="4294967295" type="subTitle"/>
          </p:nvPr>
        </p:nvSpPr>
        <p:spPr>
          <a:xfrm>
            <a:off x="954800" y="1466817"/>
            <a:ext cx="4333800" cy="78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t>Internet Of Things:</a:t>
            </a:r>
            <a:endParaRPr sz="2400"/>
          </a:p>
        </p:txBody>
      </p:sp>
      <p:grpSp>
        <p:nvGrpSpPr>
          <p:cNvPr id="393" name="Google Shape;393;p18"/>
          <p:cNvGrpSpPr/>
          <p:nvPr/>
        </p:nvGrpSpPr>
        <p:grpSpPr>
          <a:xfrm>
            <a:off x="7735135" y="542860"/>
            <a:ext cx="658528" cy="634512"/>
            <a:chOff x="6654650" y="3665275"/>
            <a:chExt cx="409100" cy="409125"/>
          </a:xfrm>
        </p:grpSpPr>
        <p:sp>
          <p:nvSpPr>
            <p:cNvPr id="394" name="Google Shape;394;p18"/>
            <p:cNvSpPr/>
            <p:nvPr/>
          </p:nvSpPr>
          <p:spPr>
            <a:xfrm>
              <a:off x="6808525" y="3819150"/>
              <a:ext cx="211875" cy="211900"/>
            </a:xfrm>
            <a:custGeom>
              <a:rect b="b" l="l" r="r" t="t"/>
              <a:pathLst>
                <a:path extrusionOk="0" h="8476" w="8475">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8"/>
            <p:cNvSpPr/>
            <p:nvPr/>
          </p:nvSpPr>
          <p:spPr>
            <a:xfrm>
              <a:off x="6654650" y="3665275"/>
              <a:ext cx="409100" cy="409125"/>
            </a:xfrm>
            <a:custGeom>
              <a:rect b="b" l="l" r="r" t="t"/>
              <a:pathLst>
                <a:path extrusionOk="0" h="16365" w="16364">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 name="Google Shape;396;p18"/>
          <p:cNvGrpSpPr/>
          <p:nvPr/>
        </p:nvGrpSpPr>
        <p:grpSpPr>
          <a:xfrm rot="-731899">
            <a:off x="1501165" y="2075101"/>
            <a:ext cx="688564" cy="688681"/>
            <a:chOff x="570875" y="4322250"/>
            <a:chExt cx="443300" cy="443325"/>
          </a:xfrm>
        </p:grpSpPr>
        <p:sp>
          <p:nvSpPr>
            <p:cNvPr id="397" name="Google Shape;397;p18"/>
            <p:cNvSpPr/>
            <p:nvPr/>
          </p:nvSpPr>
          <p:spPr>
            <a:xfrm>
              <a:off x="570875" y="4322250"/>
              <a:ext cx="443300" cy="443325"/>
            </a:xfrm>
            <a:custGeom>
              <a:rect b="b" l="l" r="r" t="t"/>
              <a:pathLst>
                <a:path extrusionOk="0" h="17733" w="17732">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0E29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8"/>
            <p:cNvSpPr/>
            <p:nvPr/>
          </p:nvSpPr>
          <p:spPr>
            <a:xfrm>
              <a:off x="597725" y="4665400"/>
              <a:ext cx="73300" cy="73300"/>
            </a:xfrm>
            <a:custGeom>
              <a:rect b="b" l="l" r="r" t="t"/>
              <a:pathLst>
                <a:path extrusionOk="0" h="2932" w="2932">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0E29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8"/>
            <p:cNvSpPr/>
            <p:nvPr/>
          </p:nvSpPr>
          <p:spPr>
            <a:xfrm>
              <a:off x="654525" y="4708150"/>
              <a:ext cx="47025" cy="47025"/>
            </a:xfrm>
            <a:custGeom>
              <a:rect b="b" l="l" r="r" t="t"/>
              <a:pathLst>
                <a:path extrusionOk="0" h="1881" w="1881">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0E29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8"/>
            <p:cNvSpPr/>
            <p:nvPr/>
          </p:nvSpPr>
          <p:spPr>
            <a:xfrm>
              <a:off x="581250" y="4634875"/>
              <a:ext cx="47050" cy="47050"/>
            </a:xfrm>
            <a:custGeom>
              <a:rect b="b" l="l" r="r" t="t"/>
              <a:pathLst>
                <a:path extrusionOk="0" h="1882" w="1882">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0E29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 name="Google Shape;401;p18"/>
          <p:cNvSpPr/>
          <p:nvPr/>
        </p:nvSpPr>
        <p:spPr>
          <a:xfrm>
            <a:off x="8060737" y="1578914"/>
            <a:ext cx="260931" cy="249146"/>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8"/>
          <p:cNvSpPr/>
          <p:nvPr/>
        </p:nvSpPr>
        <p:spPr>
          <a:xfrm rot="2327381">
            <a:off x="7355748" y="1312431"/>
            <a:ext cx="443468" cy="423388"/>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8"/>
          <p:cNvSpPr/>
          <p:nvPr/>
        </p:nvSpPr>
        <p:spPr>
          <a:xfrm rot="2327012">
            <a:off x="8547598" y="1215520"/>
            <a:ext cx="183443" cy="175129"/>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8"/>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05" name="Google Shape;405;p18"/>
          <p:cNvSpPr txBox="1"/>
          <p:nvPr/>
        </p:nvSpPr>
        <p:spPr>
          <a:xfrm>
            <a:off x="954800" y="2251625"/>
            <a:ext cx="6468000" cy="2378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450">
                <a:solidFill>
                  <a:srgbClr val="19BBD5"/>
                </a:solidFill>
                <a:latin typeface="Muli"/>
                <a:ea typeface="Muli"/>
                <a:cs typeface="Muli"/>
                <a:sym typeface="Muli"/>
              </a:rPr>
              <a:t>The </a:t>
            </a:r>
            <a:r>
              <a:rPr b="1" lang="en" sz="1450">
                <a:solidFill>
                  <a:srgbClr val="19BBD5"/>
                </a:solidFill>
                <a:latin typeface="Muli"/>
                <a:ea typeface="Muli"/>
                <a:cs typeface="Muli"/>
                <a:sym typeface="Muli"/>
              </a:rPr>
              <a:t>Internet of Things</a:t>
            </a:r>
            <a:r>
              <a:rPr lang="en" sz="1450">
                <a:solidFill>
                  <a:srgbClr val="19BBD5"/>
                </a:solidFill>
                <a:latin typeface="Muli"/>
                <a:ea typeface="Muli"/>
                <a:cs typeface="Muli"/>
                <a:sym typeface="Muli"/>
              </a:rPr>
              <a:t> (</a:t>
            </a:r>
            <a:r>
              <a:rPr b="1" lang="en" sz="1450">
                <a:solidFill>
                  <a:srgbClr val="19BBD5"/>
                </a:solidFill>
                <a:latin typeface="Muli"/>
                <a:ea typeface="Muli"/>
                <a:cs typeface="Muli"/>
                <a:sym typeface="Muli"/>
              </a:rPr>
              <a:t>IoT</a:t>
            </a:r>
            <a:r>
              <a:rPr lang="en" sz="1450">
                <a:solidFill>
                  <a:srgbClr val="19BBD5"/>
                </a:solidFill>
                <a:latin typeface="Muli"/>
                <a:ea typeface="Muli"/>
                <a:cs typeface="Muli"/>
                <a:sym typeface="Muli"/>
              </a:rPr>
              <a:t>) describes the network of physical objects “things” that are embedded with sensors, software, and other technologies for the purpose of connecting and exchanging data with other devices and systems over the internet.</a:t>
            </a:r>
            <a:endParaRPr sz="1450">
              <a:solidFill>
                <a:srgbClr val="19BBD5"/>
              </a:solidFill>
              <a:latin typeface="Muli"/>
              <a:ea typeface="Muli"/>
              <a:cs typeface="Muli"/>
              <a:sym typeface="Muli"/>
            </a:endParaRPr>
          </a:p>
          <a:p>
            <a:pPr indent="0" lvl="0" marL="0" rtl="0" algn="just">
              <a:spcBef>
                <a:spcPts val="0"/>
              </a:spcBef>
              <a:spcAft>
                <a:spcPts val="0"/>
              </a:spcAft>
              <a:buNone/>
            </a:pPr>
            <a:r>
              <a:t/>
            </a:r>
            <a:endParaRPr sz="1450">
              <a:solidFill>
                <a:srgbClr val="19BBD5"/>
              </a:solidFill>
              <a:latin typeface="Muli"/>
              <a:ea typeface="Muli"/>
              <a:cs typeface="Muli"/>
              <a:sym typeface="Muli"/>
            </a:endParaRPr>
          </a:p>
          <a:p>
            <a:pPr indent="0" lvl="0" marL="0" rtl="0" algn="just">
              <a:spcBef>
                <a:spcPts val="0"/>
              </a:spcBef>
              <a:spcAft>
                <a:spcPts val="0"/>
              </a:spcAft>
              <a:buNone/>
            </a:pPr>
            <a:r>
              <a:rPr lang="en" sz="1450">
                <a:solidFill>
                  <a:srgbClr val="19BBD5"/>
                </a:solidFill>
                <a:latin typeface="Muli"/>
                <a:ea typeface="Muli"/>
                <a:cs typeface="Muli"/>
                <a:sym typeface="Muli"/>
              </a:rPr>
              <a:t>A </a:t>
            </a:r>
            <a:r>
              <a:rPr lang="en" sz="1450">
                <a:solidFill>
                  <a:srgbClr val="19BBD5"/>
                </a:solidFill>
                <a:uFill>
                  <a:noFill/>
                </a:uFill>
                <a:latin typeface="Muli"/>
                <a:ea typeface="Muli"/>
                <a:cs typeface="Muli"/>
                <a:sym typeface="Muli"/>
                <a:hlinkClick r:id="rId3">
                  <a:extLst>
                    <a:ext uri="{A12FA001-AC4F-418D-AE19-62706E023703}">
                      <ahyp:hlinkClr val="tx"/>
                    </a:ext>
                  </a:extLst>
                </a:hlinkClick>
              </a:rPr>
              <a:t>thing</a:t>
            </a:r>
            <a:r>
              <a:rPr lang="en" sz="1450">
                <a:solidFill>
                  <a:srgbClr val="19BBD5"/>
                </a:solidFill>
                <a:latin typeface="Muli"/>
                <a:ea typeface="Muli"/>
                <a:cs typeface="Muli"/>
                <a:sym typeface="Muli"/>
              </a:rPr>
              <a:t> in the internet of things can be a person with a heart monitor implant, a farm animal with a </a:t>
            </a:r>
            <a:r>
              <a:rPr lang="en" sz="1450">
                <a:solidFill>
                  <a:srgbClr val="19BBD5"/>
                </a:solidFill>
                <a:uFill>
                  <a:noFill/>
                </a:uFill>
                <a:latin typeface="Muli"/>
                <a:ea typeface="Muli"/>
                <a:cs typeface="Muli"/>
                <a:sym typeface="Muli"/>
                <a:hlinkClick r:id="rId4">
                  <a:extLst>
                    <a:ext uri="{A12FA001-AC4F-418D-AE19-62706E023703}">
                      <ahyp:hlinkClr val="tx"/>
                    </a:ext>
                  </a:extLst>
                </a:hlinkClick>
              </a:rPr>
              <a:t>biochip transponder</a:t>
            </a:r>
            <a:r>
              <a:rPr lang="en" sz="1450">
                <a:solidFill>
                  <a:srgbClr val="19BBD5"/>
                </a:solidFill>
                <a:latin typeface="Muli"/>
                <a:ea typeface="Muli"/>
                <a:cs typeface="Muli"/>
                <a:sym typeface="Muli"/>
              </a:rPr>
              <a:t>, an automobile that has built-in </a:t>
            </a:r>
            <a:r>
              <a:rPr lang="en" sz="1450">
                <a:solidFill>
                  <a:srgbClr val="19BBD5"/>
                </a:solidFill>
                <a:uFill>
                  <a:noFill/>
                </a:uFill>
                <a:latin typeface="Muli"/>
                <a:ea typeface="Muli"/>
                <a:cs typeface="Muli"/>
                <a:sym typeface="Muli"/>
                <a:hlinkClick r:id="rId5">
                  <a:extLst>
                    <a:ext uri="{A12FA001-AC4F-418D-AE19-62706E023703}">
                      <ahyp:hlinkClr val="tx"/>
                    </a:ext>
                  </a:extLst>
                </a:hlinkClick>
              </a:rPr>
              <a:t>sensors</a:t>
            </a:r>
            <a:r>
              <a:rPr lang="en" sz="1450">
                <a:solidFill>
                  <a:srgbClr val="19BBD5"/>
                </a:solidFill>
                <a:latin typeface="Muli"/>
                <a:ea typeface="Muli"/>
                <a:cs typeface="Muli"/>
                <a:sym typeface="Muli"/>
              </a:rPr>
              <a:t> to alert the driver when tire pressure is low or any other natural or man-made object that can be assigned an Internet Protocol (IP) address and is able to transfer data over a network</a:t>
            </a:r>
            <a:r>
              <a:rPr lang="en" sz="1450">
                <a:solidFill>
                  <a:srgbClr val="6C6C6C"/>
                </a:solidFill>
                <a:latin typeface="Muli"/>
                <a:ea typeface="Muli"/>
                <a:cs typeface="Muli"/>
                <a:sym typeface="Muli"/>
              </a:rPr>
              <a:t>.</a:t>
            </a:r>
            <a:endParaRPr sz="1550">
              <a:solidFill>
                <a:srgbClr val="19BBD5"/>
              </a:solidFill>
              <a:latin typeface="Muli"/>
              <a:ea typeface="Muli"/>
              <a:cs typeface="Muli"/>
              <a:sym typeface="Mul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19"/>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11" name="Google Shape;411;p19"/>
          <p:cNvSpPr txBox="1"/>
          <p:nvPr/>
        </p:nvSpPr>
        <p:spPr>
          <a:xfrm>
            <a:off x="2022500" y="533875"/>
            <a:ext cx="5574600" cy="112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300">
                <a:solidFill>
                  <a:srgbClr val="19BBD5"/>
                </a:solidFill>
                <a:latin typeface="Nixie One"/>
                <a:ea typeface="Nixie One"/>
                <a:cs typeface="Nixie One"/>
                <a:sym typeface="Nixie One"/>
              </a:rPr>
              <a:t>How IOT Works</a:t>
            </a:r>
            <a:endParaRPr b="1" sz="4300">
              <a:solidFill>
                <a:srgbClr val="19BBD5"/>
              </a:solidFill>
              <a:latin typeface="Nixie One"/>
              <a:ea typeface="Nixie One"/>
              <a:cs typeface="Nixie One"/>
              <a:sym typeface="Nixie One"/>
            </a:endParaRPr>
          </a:p>
        </p:txBody>
      </p:sp>
      <p:sp>
        <p:nvSpPr>
          <p:cNvPr id="412" name="Google Shape;412;p19"/>
          <p:cNvSpPr txBox="1"/>
          <p:nvPr/>
        </p:nvSpPr>
        <p:spPr>
          <a:xfrm>
            <a:off x="872650" y="1663075"/>
            <a:ext cx="6878400" cy="27309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550">
                <a:solidFill>
                  <a:srgbClr val="19BBD5"/>
                </a:solidFill>
                <a:latin typeface="Muli"/>
                <a:ea typeface="Muli"/>
                <a:cs typeface="Muli"/>
                <a:sym typeface="Muli"/>
              </a:rPr>
              <a:t>An IoT ecosystem consists of web-enabled smart devices that use embedded systems, such as processors, sensors and communication hardware, to collect, send and act on data they acquire from their environments. IoT devices share the sensor data they collect by connecting to an IoT gateway or other edge device where data is either sent to the cloud to be analyzed or analyzed locally. </a:t>
            </a:r>
            <a:endParaRPr sz="1550">
              <a:solidFill>
                <a:srgbClr val="19BBD5"/>
              </a:solidFill>
              <a:latin typeface="Muli"/>
              <a:ea typeface="Muli"/>
              <a:cs typeface="Muli"/>
              <a:sym typeface="Muli"/>
            </a:endParaRPr>
          </a:p>
          <a:p>
            <a:pPr indent="0" lvl="0" marL="0" rtl="0" algn="just">
              <a:spcBef>
                <a:spcPts val="0"/>
              </a:spcBef>
              <a:spcAft>
                <a:spcPts val="0"/>
              </a:spcAft>
              <a:buNone/>
            </a:pPr>
            <a:r>
              <a:t/>
            </a:r>
            <a:endParaRPr sz="1550">
              <a:solidFill>
                <a:srgbClr val="19BBD5"/>
              </a:solidFill>
              <a:latin typeface="Muli"/>
              <a:ea typeface="Muli"/>
              <a:cs typeface="Muli"/>
              <a:sym typeface="Muli"/>
            </a:endParaRPr>
          </a:p>
          <a:p>
            <a:pPr indent="0" lvl="0" marL="0" rtl="0" algn="just">
              <a:spcBef>
                <a:spcPts val="0"/>
              </a:spcBef>
              <a:spcAft>
                <a:spcPts val="0"/>
              </a:spcAft>
              <a:buNone/>
            </a:pPr>
            <a:r>
              <a:rPr lang="en" sz="1550">
                <a:solidFill>
                  <a:srgbClr val="19BBD5"/>
                </a:solidFill>
                <a:latin typeface="Muli"/>
                <a:ea typeface="Muli"/>
                <a:cs typeface="Muli"/>
                <a:sym typeface="Muli"/>
              </a:rPr>
              <a:t>Sometimes, these devices communicate with other related devices and act on the information they get from one another. The devices do most of the work without human intervention, although people can interact with the devices -- for instance, to set them up, give them instructions or access the data.</a:t>
            </a:r>
            <a:endParaRPr sz="1600">
              <a:solidFill>
                <a:srgbClr val="19BBD5"/>
              </a:solidFill>
              <a:latin typeface="Muli"/>
              <a:ea typeface="Muli"/>
              <a:cs typeface="Muli"/>
              <a:sym typeface="Mul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mogen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